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7" r:id="rId2"/>
    <p:sldMasterId id="2147483953" r:id="rId3"/>
  </p:sldMasterIdLst>
  <p:notesMasterIdLst>
    <p:notesMasterId r:id="rId62"/>
  </p:notesMasterIdLst>
  <p:sldIdLst>
    <p:sldId id="289" r:id="rId4"/>
    <p:sldId id="531" r:id="rId5"/>
    <p:sldId id="534" r:id="rId6"/>
    <p:sldId id="623" r:id="rId7"/>
    <p:sldId id="532" r:id="rId8"/>
    <p:sldId id="535" r:id="rId9"/>
    <p:sldId id="536" r:id="rId10"/>
    <p:sldId id="537" r:id="rId11"/>
    <p:sldId id="545" r:id="rId12"/>
    <p:sldId id="458" r:id="rId13"/>
    <p:sldId id="496" r:id="rId14"/>
    <p:sldId id="492" r:id="rId15"/>
    <p:sldId id="533" r:id="rId16"/>
    <p:sldId id="497" r:id="rId17"/>
    <p:sldId id="601" r:id="rId18"/>
    <p:sldId id="602" r:id="rId19"/>
    <p:sldId id="603" r:id="rId20"/>
    <p:sldId id="605" r:id="rId21"/>
    <p:sldId id="600" r:id="rId22"/>
    <p:sldId id="576" r:id="rId23"/>
    <p:sldId id="580" r:id="rId24"/>
    <p:sldId id="577" r:id="rId25"/>
    <p:sldId id="578" r:id="rId26"/>
    <p:sldId id="581" r:id="rId27"/>
    <p:sldId id="584" r:id="rId28"/>
    <p:sldId id="559" r:id="rId29"/>
    <p:sldId id="570" r:id="rId30"/>
    <p:sldId id="585" r:id="rId31"/>
    <p:sldId id="586" r:id="rId32"/>
    <p:sldId id="594" r:id="rId33"/>
    <p:sldId id="587" r:id="rId34"/>
    <p:sldId id="588" r:id="rId35"/>
    <p:sldId id="595" r:id="rId36"/>
    <p:sldId id="596" r:id="rId37"/>
    <p:sldId id="598" r:id="rId38"/>
    <p:sldId id="613" r:id="rId39"/>
    <p:sldId id="599" r:id="rId40"/>
    <p:sldId id="614" r:id="rId41"/>
    <p:sldId id="615" r:id="rId42"/>
    <p:sldId id="616" r:id="rId43"/>
    <p:sldId id="617" r:id="rId44"/>
    <p:sldId id="618" r:id="rId45"/>
    <p:sldId id="619" r:id="rId46"/>
    <p:sldId id="572" r:id="rId47"/>
    <p:sldId id="571" r:id="rId48"/>
    <p:sldId id="607" r:id="rId49"/>
    <p:sldId id="609" r:id="rId50"/>
    <p:sldId id="610" r:id="rId51"/>
    <p:sldId id="498" r:id="rId52"/>
    <p:sldId id="558" r:id="rId53"/>
    <p:sldId id="612" r:id="rId54"/>
    <p:sldId id="548" r:id="rId55"/>
    <p:sldId id="499" r:id="rId56"/>
    <p:sldId id="622" r:id="rId57"/>
    <p:sldId id="546" r:id="rId58"/>
    <p:sldId id="621" r:id="rId59"/>
    <p:sldId id="547" r:id="rId60"/>
    <p:sldId id="479"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25"/>
    <a:srgbClr val="E36F1E"/>
    <a:srgbClr val="FFB726"/>
    <a:srgbClr val="434343"/>
    <a:srgbClr val="A7DBD8"/>
    <a:srgbClr val="589CEB"/>
    <a:srgbClr val="71AADC"/>
    <a:srgbClr val="69D2E7"/>
    <a:srgbClr val="4555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7" autoAdjust="0"/>
    <p:restoredTop sz="63697" autoAdjust="0"/>
  </p:normalViewPr>
  <p:slideViewPr>
    <p:cSldViewPr snapToGrid="0" snapToObjects="1" showGuides="1">
      <p:cViewPr>
        <p:scale>
          <a:sx n="24" d="100"/>
          <a:sy n="24" d="100"/>
        </p:scale>
        <p:origin x="-384" y="-72"/>
      </p:cViewPr>
      <p:guideLst>
        <p:guide orient="horz"/>
        <p:guide pos="1983"/>
      </p:guideLst>
    </p:cSldViewPr>
  </p:slideViewPr>
  <p:outlineViewPr>
    <p:cViewPr>
      <p:scale>
        <a:sx n="33" d="100"/>
        <a:sy n="33" d="100"/>
      </p:scale>
      <p:origin x="48" y="166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1A4B8-FAF8-D848-8D00-2CAE209956F8}" type="datetimeFigureOut">
              <a:rPr lang="en-US" smtClean="0"/>
              <a:pPr/>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41D69-8DD8-F74D-A965-467C9E7DA60E}" type="slidenum">
              <a:rPr lang="en-US" smtClean="0"/>
              <a:pPr/>
              <a:t>‹#›</a:t>
            </a:fld>
            <a:endParaRPr lang="en-US"/>
          </a:p>
        </p:txBody>
      </p:sp>
    </p:spTree>
    <p:extLst>
      <p:ext uri="{BB962C8B-B14F-4D97-AF65-F5344CB8AC3E}">
        <p14:creationId xmlns:p14="http://schemas.microsoft.com/office/powerpoint/2010/main" val="4202769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hubspot.tv/hubspot-partners/bid/112008/Using-Marketing-Grader-to-Sell-your-Inbound-Strategi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dirty="0" smtClean="0"/>
              <a:t>Jeetu:</a:t>
            </a:r>
          </a:p>
          <a:p>
            <a:pPr eaLnBrk="1" hangingPunct="1"/>
            <a:endParaRPr lang="es-ES" dirty="0" smtClean="0"/>
          </a:p>
          <a:p>
            <a:pPr eaLnBrk="1" hangingPunct="1"/>
            <a:r>
              <a:rPr lang="es-ES" dirty="0" err="1" smtClean="0"/>
              <a:t>Welcome</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second</a:t>
            </a:r>
            <a:r>
              <a:rPr lang="es-ES" baseline="0" dirty="0" smtClean="0"/>
              <a:t> </a:t>
            </a:r>
            <a:r>
              <a:rPr lang="es-ES" baseline="0" dirty="0" err="1" smtClean="0"/>
              <a:t>session</a:t>
            </a:r>
            <a:r>
              <a:rPr lang="es-ES" baseline="0" dirty="0" smtClean="0"/>
              <a:t> of </a:t>
            </a:r>
            <a:r>
              <a:rPr lang="es-ES" baseline="0" dirty="0" err="1" smtClean="0"/>
              <a:t>the</a:t>
            </a:r>
            <a:r>
              <a:rPr lang="es-ES" baseline="0" dirty="0" smtClean="0"/>
              <a:t> </a:t>
            </a:r>
            <a:r>
              <a:rPr lang="es-ES" baseline="0" dirty="0" err="1" smtClean="0"/>
              <a:t>Partner</a:t>
            </a:r>
            <a:r>
              <a:rPr lang="es-ES" baseline="0" dirty="0" smtClean="0"/>
              <a:t> </a:t>
            </a:r>
            <a:r>
              <a:rPr lang="es-ES" baseline="0" dirty="0" err="1" smtClean="0"/>
              <a:t>Program</a:t>
            </a:r>
            <a:r>
              <a:rPr lang="es-ES" baseline="0" dirty="0" smtClean="0"/>
              <a:t> training </a:t>
            </a:r>
            <a:r>
              <a:rPr lang="es-ES" baseline="0" dirty="0" err="1" smtClean="0"/>
              <a:t>webinar</a:t>
            </a:r>
            <a:r>
              <a:rPr lang="es-ES" baseline="0" dirty="0" smtClean="0"/>
              <a:t> series </a:t>
            </a:r>
            <a:r>
              <a:rPr lang="es-ES" baseline="0" dirty="0" err="1" smtClean="0"/>
              <a:t>for</a:t>
            </a:r>
            <a:r>
              <a:rPr lang="es-ES" baseline="0" dirty="0" smtClean="0"/>
              <a:t> marketing agencies and </a:t>
            </a:r>
            <a:r>
              <a:rPr lang="es-ES" baseline="0" dirty="0" err="1" smtClean="0"/>
              <a:t>independent</a:t>
            </a:r>
            <a:r>
              <a:rPr lang="es-ES" baseline="0" dirty="0" smtClean="0"/>
              <a:t> marketing </a:t>
            </a:r>
            <a:r>
              <a:rPr lang="es-ES" baseline="0" dirty="0" err="1" smtClean="0"/>
              <a:t>professionals</a:t>
            </a:r>
            <a:r>
              <a:rPr lang="es-ES" baseline="0" dirty="0" smtClean="0"/>
              <a:t>.</a:t>
            </a:r>
          </a:p>
          <a:p>
            <a:pPr eaLnBrk="1" hangingPunct="1"/>
            <a:endParaRPr lang="es-ES" baseline="0" dirty="0" smtClean="0"/>
          </a:p>
          <a:p>
            <a:pPr eaLnBrk="1" hangingPunct="1"/>
            <a:r>
              <a:rPr lang="es-ES" baseline="0" dirty="0" err="1" smtClean="0"/>
              <a:t>My</a:t>
            </a:r>
            <a:r>
              <a:rPr lang="es-ES" baseline="0" dirty="0" smtClean="0"/>
              <a:t> </a:t>
            </a:r>
            <a:r>
              <a:rPr lang="es-ES" baseline="0" dirty="0" err="1" smtClean="0"/>
              <a:t>name</a:t>
            </a:r>
            <a:r>
              <a:rPr lang="es-ES" baseline="0" dirty="0" smtClean="0"/>
              <a:t> </a:t>
            </a:r>
            <a:r>
              <a:rPr lang="es-ES" baseline="0" dirty="0" err="1" smtClean="0"/>
              <a:t>is</a:t>
            </a:r>
            <a:r>
              <a:rPr lang="es-ES" baseline="0" dirty="0" smtClean="0"/>
              <a:t> Jeetu </a:t>
            </a:r>
            <a:r>
              <a:rPr lang="es-ES" baseline="0" dirty="0" err="1" smtClean="0"/>
              <a:t>Mahtani</a:t>
            </a:r>
            <a:r>
              <a:rPr lang="es-ES" baseline="0" dirty="0" smtClean="0"/>
              <a:t> and I am </a:t>
            </a:r>
            <a:r>
              <a:rPr lang="es-ES" baseline="0" dirty="0" err="1" smtClean="0"/>
              <a:t>joined</a:t>
            </a:r>
            <a:r>
              <a:rPr lang="es-ES" baseline="0" dirty="0" smtClean="0"/>
              <a:t> </a:t>
            </a:r>
            <a:r>
              <a:rPr lang="es-ES" baseline="0" dirty="0" err="1" smtClean="0"/>
              <a:t>by</a:t>
            </a:r>
            <a:r>
              <a:rPr lang="es-ES" baseline="0" dirty="0" smtClean="0"/>
              <a:t> </a:t>
            </a:r>
            <a:r>
              <a:rPr lang="es-ES" baseline="0" dirty="0" err="1" smtClean="0"/>
              <a:t>Corey</a:t>
            </a:r>
            <a:r>
              <a:rPr lang="es-ES" baseline="0" dirty="0" smtClean="0"/>
              <a:t> </a:t>
            </a:r>
            <a:r>
              <a:rPr lang="es-ES" baseline="0" dirty="0" err="1" smtClean="0"/>
              <a:t>Beale</a:t>
            </a:r>
            <a:r>
              <a:rPr lang="es-ES" baseline="0" dirty="0" smtClean="0"/>
              <a:t>. </a:t>
            </a:r>
            <a:r>
              <a:rPr lang="es-ES" baseline="0" dirty="0" err="1" smtClean="0"/>
              <a:t>We</a:t>
            </a:r>
            <a:r>
              <a:rPr lang="es-ES" baseline="0" dirty="0" smtClean="0"/>
              <a:t> are </a:t>
            </a:r>
            <a:r>
              <a:rPr lang="es-ES" baseline="0" dirty="0" err="1" smtClean="0"/>
              <a:t>both</a:t>
            </a:r>
            <a:r>
              <a:rPr lang="es-ES" baseline="0" dirty="0" smtClean="0"/>
              <a:t> </a:t>
            </a:r>
            <a:r>
              <a:rPr lang="es-ES" baseline="0" dirty="0" err="1" smtClean="0"/>
              <a:t>Partner</a:t>
            </a:r>
            <a:r>
              <a:rPr lang="es-ES" baseline="0" dirty="0" smtClean="0"/>
              <a:t> </a:t>
            </a:r>
            <a:r>
              <a:rPr lang="es-ES" baseline="0" dirty="0" err="1" smtClean="0"/>
              <a:t>Channel</a:t>
            </a:r>
            <a:r>
              <a:rPr lang="es-ES" baseline="0" dirty="0" smtClean="0"/>
              <a:t> Managers at </a:t>
            </a:r>
            <a:r>
              <a:rPr lang="es-ES" baseline="0" dirty="0" err="1" smtClean="0"/>
              <a:t>HubSpot</a:t>
            </a:r>
            <a:r>
              <a:rPr lang="es-ES" baseline="0" dirty="0" smtClean="0"/>
              <a:t>.</a:t>
            </a:r>
          </a:p>
          <a:p>
            <a:pPr eaLnBrk="1" hangingPunct="1"/>
            <a:endParaRPr lang="es-ES" baseline="0" dirty="0" smtClean="0"/>
          </a:p>
          <a:p>
            <a:pPr eaLnBrk="1" hangingPunct="1"/>
            <a:r>
              <a:rPr lang="es-ES" baseline="0" dirty="0" err="1" smtClean="0"/>
              <a:t>Corey</a:t>
            </a:r>
            <a:r>
              <a:rPr lang="es-ES" baseline="0" dirty="0" smtClean="0"/>
              <a:t>:</a:t>
            </a:r>
          </a:p>
          <a:p>
            <a:pPr eaLnBrk="1" hangingPunct="1"/>
            <a:endParaRPr lang="es-ES" baseline="0" dirty="0" smtClean="0"/>
          </a:p>
          <a:p>
            <a:pPr eaLnBrk="1" hangingPunct="1"/>
            <a:r>
              <a:rPr lang="es-ES" baseline="0" dirty="0" err="1" smtClean="0"/>
              <a:t>We</a:t>
            </a:r>
            <a:r>
              <a:rPr lang="es-ES" baseline="0" dirty="0" smtClean="0"/>
              <a:t> </a:t>
            </a:r>
            <a:r>
              <a:rPr lang="es-ES" baseline="0" dirty="0" err="1" smtClean="0"/>
              <a:t>partner</a:t>
            </a:r>
            <a:r>
              <a:rPr lang="es-ES" baseline="0" dirty="0" smtClean="0"/>
              <a:t> </a:t>
            </a:r>
            <a:r>
              <a:rPr lang="es-ES" baseline="0" dirty="0" err="1" smtClean="0"/>
              <a:t>with</a:t>
            </a:r>
            <a:r>
              <a:rPr lang="es-ES" baseline="0" dirty="0" smtClean="0"/>
              <a:t> marketing agencies of </a:t>
            </a:r>
            <a:r>
              <a:rPr lang="es-ES" baseline="0" dirty="0" err="1" smtClean="0"/>
              <a:t>all</a:t>
            </a:r>
            <a:r>
              <a:rPr lang="es-ES" baseline="0" dirty="0" smtClean="0"/>
              <a:t> </a:t>
            </a:r>
            <a:r>
              <a:rPr lang="es-ES" baseline="0" dirty="0" err="1" smtClean="0"/>
              <a:t>kinds</a:t>
            </a:r>
            <a:r>
              <a:rPr lang="es-ES" baseline="0" dirty="0" smtClean="0"/>
              <a:t> </a:t>
            </a:r>
            <a:r>
              <a:rPr lang="es-ES" baseline="0" dirty="0" err="1" smtClean="0"/>
              <a:t>to</a:t>
            </a:r>
            <a:r>
              <a:rPr lang="es-ES" baseline="0" dirty="0" smtClean="0"/>
              <a:t> </a:t>
            </a:r>
            <a:r>
              <a:rPr lang="es-ES" baseline="0" dirty="0" err="1" smtClean="0"/>
              <a:t>help</a:t>
            </a:r>
            <a:r>
              <a:rPr lang="es-ES" baseline="0" dirty="0" smtClean="0"/>
              <a:t> agencies more </a:t>
            </a:r>
            <a:r>
              <a:rPr lang="es-ES" baseline="0" dirty="0" err="1" smtClean="0"/>
              <a:t>cost-effectively</a:t>
            </a:r>
            <a:r>
              <a:rPr lang="es-ES" baseline="0" dirty="0" smtClean="0"/>
              <a:t> and more </a:t>
            </a:r>
            <a:r>
              <a:rPr lang="es-ES" baseline="0" dirty="0" err="1" smtClean="0"/>
              <a:t>efficiently</a:t>
            </a:r>
            <a:r>
              <a:rPr lang="es-ES" baseline="0" dirty="0" smtClean="0"/>
              <a:t> </a:t>
            </a:r>
            <a:r>
              <a:rPr lang="es-ES" baseline="0" dirty="0" err="1" smtClean="0"/>
              <a:t>provide</a:t>
            </a:r>
            <a:r>
              <a:rPr lang="es-ES" baseline="0" dirty="0" smtClean="0"/>
              <a:t> a </a:t>
            </a:r>
            <a:r>
              <a:rPr lang="es-ES" baseline="0" dirty="0" err="1" smtClean="0"/>
              <a:t>broader</a:t>
            </a:r>
            <a:r>
              <a:rPr lang="es-ES" baseline="0" dirty="0" smtClean="0"/>
              <a:t> set of </a:t>
            </a:r>
            <a:r>
              <a:rPr lang="es-ES" baseline="0" dirty="0" err="1" smtClean="0"/>
              <a:t>inbound</a:t>
            </a:r>
            <a:r>
              <a:rPr lang="es-ES" baseline="0" dirty="0" smtClean="0"/>
              <a:t> marketing and </a:t>
            </a:r>
            <a:r>
              <a:rPr lang="es-ES" baseline="0" dirty="0" err="1" smtClean="0"/>
              <a:t>demand</a:t>
            </a:r>
            <a:r>
              <a:rPr lang="es-ES" baseline="0" dirty="0" smtClean="0"/>
              <a:t> </a:t>
            </a:r>
            <a:r>
              <a:rPr lang="es-ES" baseline="0" dirty="0" err="1" smtClean="0"/>
              <a:t>generation</a:t>
            </a:r>
            <a:r>
              <a:rPr lang="es-ES" baseline="0" dirty="0" smtClean="0"/>
              <a:t> </a:t>
            </a:r>
            <a:r>
              <a:rPr lang="es-ES" baseline="0" dirty="0" err="1" smtClean="0"/>
              <a:t>services</a:t>
            </a:r>
            <a:r>
              <a:rPr lang="es-ES" baseline="0" dirty="0" smtClean="0"/>
              <a:t> </a:t>
            </a:r>
            <a:r>
              <a:rPr lang="es-ES" baseline="0" dirty="0" err="1" smtClean="0"/>
              <a:t>to</a:t>
            </a:r>
            <a:r>
              <a:rPr lang="es-ES" baseline="0" dirty="0" smtClean="0"/>
              <a:t> </a:t>
            </a:r>
            <a:r>
              <a:rPr lang="es-ES" baseline="0" dirty="0" err="1" smtClean="0"/>
              <a:t>our</a:t>
            </a:r>
            <a:r>
              <a:rPr lang="es-ES" baseline="0" dirty="0" smtClean="0"/>
              <a:t> mutual </a:t>
            </a:r>
            <a:r>
              <a:rPr lang="es-ES" baseline="0" dirty="0" err="1" smtClean="0"/>
              <a:t>customers</a:t>
            </a:r>
            <a:r>
              <a:rPr lang="es-ES" baseline="0" dirty="0" smtClean="0"/>
              <a:t>.  </a:t>
            </a:r>
          </a:p>
          <a:p>
            <a:pPr eaLnBrk="1" hangingPunct="1"/>
            <a:endParaRPr lang="es-ES" baseline="0" dirty="0" smtClean="0"/>
          </a:p>
          <a:p>
            <a:pPr eaLnBrk="1" hangingPunct="1"/>
            <a:r>
              <a:rPr lang="es-ES" baseline="0" dirty="0" err="1" smtClean="0"/>
              <a:t>Working</a:t>
            </a:r>
            <a:r>
              <a:rPr lang="es-ES" baseline="0" dirty="0" smtClean="0"/>
              <a:t> </a:t>
            </a:r>
            <a:r>
              <a:rPr lang="es-ES" baseline="0" dirty="0" err="1" smtClean="0"/>
              <a:t>with</a:t>
            </a:r>
            <a:r>
              <a:rPr lang="es-ES" baseline="0" dirty="0" smtClean="0"/>
              <a:t> </a:t>
            </a:r>
            <a:r>
              <a:rPr lang="es-ES" baseline="0" dirty="0" err="1" smtClean="0"/>
              <a:t>our</a:t>
            </a:r>
            <a:r>
              <a:rPr lang="es-ES" baseline="0" dirty="0" smtClean="0"/>
              <a:t> partners, </a:t>
            </a:r>
            <a:r>
              <a:rPr lang="es-ES" baseline="0" dirty="0" err="1" smtClean="0"/>
              <a:t>one</a:t>
            </a:r>
            <a:r>
              <a:rPr lang="es-ES" baseline="0" dirty="0" smtClean="0"/>
              <a:t> of </a:t>
            </a:r>
            <a:r>
              <a:rPr lang="es-ES" baseline="0" dirty="0" err="1" smtClean="0"/>
              <a:t>the</a:t>
            </a:r>
            <a:r>
              <a:rPr lang="es-ES" baseline="0" dirty="0" smtClean="0"/>
              <a:t> </a:t>
            </a:r>
            <a:r>
              <a:rPr lang="es-ES" baseline="0" dirty="0" err="1" smtClean="0"/>
              <a:t>biggest</a:t>
            </a:r>
            <a:r>
              <a:rPr lang="es-ES" baseline="0" dirty="0" smtClean="0"/>
              <a:t> </a:t>
            </a:r>
            <a:r>
              <a:rPr lang="es-ES" baseline="0" dirty="0" err="1" smtClean="0"/>
              <a:t>challenges</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is</a:t>
            </a:r>
            <a:r>
              <a:rPr lang="es-ES" baseline="0" dirty="0" smtClean="0"/>
              <a:t> </a:t>
            </a:r>
            <a:r>
              <a:rPr lang="es-ES" baseline="0" dirty="0" err="1" smtClean="0"/>
              <a:t>adapting</a:t>
            </a:r>
            <a:r>
              <a:rPr lang="es-ES" baseline="0" dirty="0" smtClean="0"/>
              <a:t> </a:t>
            </a:r>
            <a:r>
              <a:rPr lang="es-ES" baseline="0" dirty="0" err="1" smtClean="0"/>
              <a:t>to</a:t>
            </a:r>
            <a:r>
              <a:rPr lang="es-ES" baseline="0" dirty="0" smtClean="0"/>
              <a:t> a </a:t>
            </a:r>
            <a:r>
              <a:rPr lang="es-ES" baseline="0" dirty="0" err="1" smtClean="0"/>
              <a:t>world</a:t>
            </a:r>
            <a:r>
              <a:rPr lang="es-ES" baseline="0" dirty="0" smtClean="0"/>
              <a:t> </a:t>
            </a:r>
            <a:r>
              <a:rPr lang="es-ES" baseline="0" dirty="0" err="1" smtClean="0"/>
              <a:t>where</a:t>
            </a:r>
            <a:r>
              <a:rPr lang="es-ES" baseline="0" dirty="0" smtClean="0"/>
              <a:t> </a:t>
            </a:r>
            <a:r>
              <a:rPr lang="es-ES" baseline="0" dirty="0" err="1" smtClean="0"/>
              <a:t>clients</a:t>
            </a:r>
            <a:r>
              <a:rPr lang="es-ES" baseline="0" dirty="0" smtClean="0"/>
              <a:t> are </a:t>
            </a:r>
            <a:r>
              <a:rPr lang="es-ES" baseline="0" dirty="0" err="1" smtClean="0"/>
              <a:t>asking</a:t>
            </a:r>
            <a:r>
              <a:rPr lang="es-ES" baseline="0" dirty="0" smtClean="0"/>
              <a:t> </a:t>
            </a:r>
            <a:r>
              <a:rPr lang="es-ES" baseline="0" dirty="0" err="1" smtClean="0"/>
              <a:t>for</a:t>
            </a:r>
            <a:r>
              <a:rPr lang="es-ES" baseline="0" dirty="0" smtClean="0"/>
              <a:t> </a:t>
            </a:r>
            <a:r>
              <a:rPr lang="es-ES" baseline="0" dirty="0" err="1" smtClean="0"/>
              <a:t>one</a:t>
            </a:r>
            <a:r>
              <a:rPr lang="es-ES" baseline="0" dirty="0" smtClean="0"/>
              <a:t> </a:t>
            </a:r>
            <a:r>
              <a:rPr lang="es-ES" baseline="0" dirty="0" err="1" smtClean="0"/>
              <a:t>agency</a:t>
            </a:r>
            <a:r>
              <a:rPr lang="es-ES" baseline="0" dirty="0" smtClean="0"/>
              <a:t> </a:t>
            </a:r>
            <a:r>
              <a:rPr lang="es-ES" baseline="0" dirty="0" err="1" smtClean="0"/>
              <a:t>that</a:t>
            </a:r>
            <a:r>
              <a:rPr lang="es-ES" baseline="0" dirty="0" smtClean="0"/>
              <a:t> can do </a:t>
            </a:r>
            <a:r>
              <a:rPr lang="es-ES" baseline="0" dirty="0" err="1" smtClean="0"/>
              <a:t>everything</a:t>
            </a:r>
            <a:r>
              <a:rPr lang="es-ES" baseline="0" dirty="0" smtClean="0"/>
              <a:t>. </a:t>
            </a:r>
            <a:r>
              <a:rPr lang="es-ES" baseline="0" dirty="0" err="1" smtClean="0"/>
              <a:t>The</a:t>
            </a:r>
            <a:r>
              <a:rPr lang="es-ES" baseline="0" dirty="0" smtClean="0"/>
              <a:t> </a:t>
            </a:r>
            <a:r>
              <a:rPr lang="es-ES" baseline="0" dirty="0" err="1" smtClean="0"/>
              <a:t>worlds</a:t>
            </a:r>
            <a:r>
              <a:rPr lang="es-ES" baseline="0" dirty="0" smtClean="0"/>
              <a:t> of PR, </a:t>
            </a:r>
            <a:r>
              <a:rPr lang="es-ES" baseline="0" dirty="0" err="1" smtClean="0"/>
              <a:t>advertising</a:t>
            </a:r>
            <a:r>
              <a:rPr lang="es-ES" baseline="0" dirty="0" smtClean="0"/>
              <a:t>, marketing, seo, </a:t>
            </a:r>
            <a:r>
              <a:rPr lang="es-ES" baseline="0" dirty="0" err="1" smtClean="0"/>
              <a:t>ppc</a:t>
            </a:r>
            <a:r>
              <a:rPr lang="es-ES" baseline="0" dirty="0" smtClean="0"/>
              <a:t>, social media and web </a:t>
            </a:r>
            <a:r>
              <a:rPr lang="es-ES" baseline="0" dirty="0" err="1" smtClean="0"/>
              <a:t>design</a:t>
            </a:r>
            <a:r>
              <a:rPr lang="es-ES" baseline="0" dirty="0" smtClean="0"/>
              <a:t> and </a:t>
            </a:r>
            <a:r>
              <a:rPr lang="es-ES" baseline="0" dirty="0" err="1" smtClean="0"/>
              <a:t>development</a:t>
            </a:r>
            <a:r>
              <a:rPr lang="es-ES" baseline="0" dirty="0" smtClean="0"/>
              <a:t> are </a:t>
            </a:r>
            <a:r>
              <a:rPr lang="es-ES" baseline="0" dirty="0" err="1" smtClean="0"/>
              <a:t>merging</a:t>
            </a:r>
            <a:r>
              <a:rPr lang="es-ES" baseline="0" dirty="0" smtClean="0"/>
              <a:t>. And </a:t>
            </a:r>
            <a:r>
              <a:rPr lang="es-ES" baseline="0" dirty="0" err="1" smtClean="0"/>
              <a:t>the</a:t>
            </a:r>
            <a:r>
              <a:rPr lang="es-ES" baseline="0" dirty="0" smtClean="0"/>
              <a:t> </a:t>
            </a:r>
            <a:r>
              <a:rPr lang="es-ES" baseline="0" dirty="0" err="1" smtClean="0"/>
              <a:t>feedback</a:t>
            </a:r>
            <a:r>
              <a:rPr lang="es-ES" baseline="0" dirty="0" smtClean="0"/>
              <a:t> </a:t>
            </a:r>
            <a:r>
              <a:rPr lang="es-ES" baseline="0" dirty="0" err="1" smtClean="0"/>
              <a:t>I’m</a:t>
            </a:r>
            <a:r>
              <a:rPr lang="es-ES" baseline="0" dirty="0" smtClean="0"/>
              <a:t> </a:t>
            </a:r>
            <a:r>
              <a:rPr lang="es-ES" baseline="0" dirty="0" err="1" smtClean="0"/>
              <a:t>getting</a:t>
            </a:r>
            <a:r>
              <a:rPr lang="es-ES" baseline="0" dirty="0" smtClean="0"/>
              <a:t> </a:t>
            </a:r>
            <a:r>
              <a:rPr lang="es-ES" baseline="0" dirty="0" err="1" smtClean="0"/>
              <a:t>from</a:t>
            </a:r>
            <a:r>
              <a:rPr lang="es-ES" baseline="0" dirty="0" smtClean="0"/>
              <a:t> </a:t>
            </a:r>
            <a:r>
              <a:rPr lang="es-ES" baseline="0" dirty="0" err="1" smtClean="0"/>
              <a:t>many</a:t>
            </a:r>
            <a:r>
              <a:rPr lang="es-ES" baseline="0" dirty="0" smtClean="0"/>
              <a:t> </a:t>
            </a:r>
            <a:r>
              <a:rPr lang="es-ES" baseline="0" dirty="0" err="1" smtClean="0"/>
              <a:t>types</a:t>
            </a:r>
            <a:r>
              <a:rPr lang="es-ES" baseline="0" dirty="0" smtClean="0"/>
              <a:t> of agencies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it’s</a:t>
            </a:r>
            <a:r>
              <a:rPr lang="es-ES" baseline="0" dirty="0" smtClean="0"/>
              <a:t> </a:t>
            </a:r>
            <a:r>
              <a:rPr lang="es-ES" baseline="0" dirty="0" err="1" smtClean="0"/>
              <a:t>really</a:t>
            </a:r>
            <a:r>
              <a:rPr lang="es-ES" baseline="0" dirty="0" smtClean="0"/>
              <a:t> </a:t>
            </a:r>
            <a:r>
              <a:rPr lang="es-ES" baseline="0" dirty="0" err="1" smtClean="0"/>
              <a:t>hard</a:t>
            </a:r>
            <a:r>
              <a:rPr lang="es-ES" baseline="0" dirty="0" smtClean="0"/>
              <a:t> </a:t>
            </a:r>
            <a:r>
              <a:rPr lang="es-ES" baseline="0" dirty="0" err="1" smtClean="0"/>
              <a:t>to</a:t>
            </a:r>
            <a:r>
              <a:rPr lang="es-ES" baseline="0" dirty="0" smtClean="0"/>
              <a:t> do </a:t>
            </a:r>
            <a:r>
              <a:rPr lang="es-ES" baseline="0" dirty="0" err="1" smtClean="0"/>
              <a:t>everything</a:t>
            </a:r>
            <a:r>
              <a:rPr lang="es-ES" baseline="0" dirty="0" smtClean="0"/>
              <a:t>, </a:t>
            </a:r>
            <a:r>
              <a:rPr lang="es-ES" baseline="0" dirty="0" err="1" smtClean="0"/>
              <a:t>deliver</a:t>
            </a:r>
            <a:r>
              <a:rPr lang="es-ES" baseline="0" dirty="0" smtClean="0"/>
              <a:t> </a:t>
            </a:r>
            <a:r>
              <a:rPr lang="es-ES" baseline="0" dirty="0" err="1" smtClean="0"/>
              <a:t>an</a:t>
            </a:r>
            <a:r>
              <a:rPr lang="es-ES" baseline="0" dirty="0" smtClean="0"/>
              <a:t> ROI </a:t>
            </a:r>
            <a:r>
              <a:rPr lang="es-ES" baseline="0" dirty="0" err="1" smtClean="0"/>
              <a:t>to</a:t>
            </a:r>
            <a:r>
              <a:rPr lang="es-ES" baseline="0" dirty="0" smtClean="0"/>
              <a:t> </a:t>
            </a:r>
            <a:r>
              <a:rPr lang="es-ES" baseline="0" dirty="0" err="1" smtClean="0"/>
              <a:t>clients</a:t>
            </a:r>
            <a:r>
              <a:rPr lang="es-ES" baseline="0" dirty="0" smtClean="0"/>
              <a:t> and </a:t>
            </a:r>
            <a:r>
              <a:rPr lang="es-ES" baseline="0" dirty="0" err="1" smtClean="0"/>
              <a:t>grow</a:t>
            </a:r>
            <a:r>
              <a:rPr lang="es-ES" baseline="0" dirty="0" smtClean="0"/>
              <a:t> </a:t>
            </a:r>
            <a:r>
              <a:rPr lang="es-ES" baseline="0" dirty="0" err="1" smtClean="0"/>
              <a:t>their</a:t>
            </a:r>
            <a:r>
              <a:rPr lang="es-ES" baseline="0" dirty="0" smtClean="0"/>
              <a:t> </a:t>
            </a:r>
            <a:r>
              <a:rPr lang="es-ES" baseline="0" dirty="0" err="1" smtClean="0"/>
              <a:t>agency</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a:t>
            </a:r>
          </a:p>
          <a:p>
            <a:pPr eaLnBrk="1" hangingPunct="1"/>
            <a:endParaRPr lang="es-ES" baseline="0" dirty="0" smtClean="0"/>
          </a:p>
          <a:p>
            <a:pPr eaLnBrk="1" hangingPunct="1"/>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HubSpot</a:t>
            </a:r>
            <a:r>
              <a:rPr lang="es-ES" baseline="0" dirty="0" smtClean="0"/>
              <a:t> </a:t>
            </a:r>
            <a:r>
              <a:rPr lang="es-ES" baseline="0" dirty="0" err="1" smtClean="0"/>
              <a:t>is</a:t>
            </a:r>
            <a:r>
              <a:rPr lang="es-ES" baseline="0" dirty="0" smtClean="0"/>
              <a:t> </a:t>
            </a:r>
            <a:r>
              <a:rPr lang="es-ES" baseline="0" dirty="0" err="1" smtClean="0"/>
              <a:t>helping</a:t>
            </a:r>
            <a:r>
              <a:rPr lang="es-ES" baseline="0" dirty="0" smtClean="0"/>
              <a:t> partners </a:t>
            </a:r>
            <a:r>
              <a:rPr lang="es-ES" baseline="0" dirty="0" err="1" smtClean="0"/>
              <a:t>with</a:t>
            </a:r>
            <a:r>
              <a:rPr lang="es-ES" baseline="0" dirty="0" smtClean="0"/>
              <a:t> in </a:t>
            </a:r>
            <a:r>
              <a:rPr lang="es-ES" baseline="0" dirty="0" err="1" smtClean="0"/>
              <a:t>many</a:t>
            </a:r>
            <a:r>
              <a:rPr lang="es-ES" baseline="0" dirty="0" smtClean="0"/>
              <a:t> </a:t>
            </a:r>
            <a:r>
              <a:rPr lang="es-ES" baseline="0" dirty="0" err="1" smtClean="0"/>
              <a:t>ways</a:t>
            </a:r>
            <a:r>
              <a:rPr lang="es-ES" baseline="0" dirty="0" smtClean="0"/>
              <a:t>. </a:t>
            </a:r>
            <a:r>
              <a:rPr lang="es-ES" baseline="0" dirty="0" err="1" smtClean="0"/>
              <a:t>Today</a:t>
            </a:r>
            <a:r>
              <a:rPr lang="es-ES" baseline="0" dirty="0" smtClean="0"/>
              <a:t>, </a:t>
            </a:r>
            <a:r>
              <a:rPr lang="es-ES" baseline="0" dirty="0" err="1" smtClean="0"/>
              <a:t>though</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t>
            </a:r>
            <a:r>
              <a:rPr lang="es-ES" baseline="0" dirty="0" err="1" smtClean="0"/>
              <a:t>about</a:t>
            </a:r>
            <a:r>
              <a:rPr lang="es-ES" baseline="0" dirty="0" smtClean="0"/>
              <a:t> a </a:t>
            </a:r>
            <a:r>
              <a:rPr lang="es-ES" baseline="0" dirty="0" err="1" smtClean="0"/>
              <a:t>framework</a:t>
            </a:r>
            <a:r>
              <a:rPr lang="es-ES" baseline="0" dirty="0" smtClean="0"/>
              <a:t> </a:t>
            </a:r>
            <a:r>
              <a:rPr lang="es-ES" baseline="0" dirty="0" err="1" smtClean="0"/>
              <a:t>for</a:t>
            </a:r>
            <a:r>
              <a:rPr lang="es-ES" baseline="0" dirty="0" smtClean="0"/>
              <a:t> </a:t>
            </a:r>
            <a:r>
              <a:rPr lang="es-ES" baseline="0" dirty="0" err="1" smtClean="0"/>
              <a:t>diagnosing</a:t>
            </a:r>
            <a:r>
              <a:rPr lang="es-ES" baseline="0" dirty="0" smtClean="0"/>
              <a:t> </a:t>
            </a:r>
            <a:r>
              <a:rPr lang="es-ES" baseline="0" dirty="0" err="1" smtClean="0"/>
              <a:t>the</a:t>
            </a:r>
            <a:r>
              <a:rPr lang="es-ES" baseline="0" dirty="0" smtClean="0"/>
              <a:t> complete </a:t>
            </a:r>
            <a:r>
              <a:rPr lang="es-ES" baseline="0" dirty="0" err="1" smtClean="0"/>
              <a:t>inbound</a:t>
            </a:r>
            <a:r>
              <a:rPr lang="es-ES" baseline="0" dirty="0" smtClean="0"/>
              <a:t> marketing </a:t>
            </a:r>
            <a:r>
              <a:rPr lang="es-ES" baseline="0" dirty="0" err="1" smtClean="0"/>
              <a:t>needs</a:t>
            </a:r>
            <a:r>
              <a:rPr lang="es-ES" baseline="0" dirty="0" smtClean="0"/>
              <a:t> of a </a:t>
            </a:r>
            <a:r>
              <a:rPr lang="es-ES" baseline="0" dirty="0" err="1" smtClean="0"/>
              <a:t>prospect</a:t>
            </a:r>
            <a:r>
              <a:rPr lang="es-ES" baseline="0" dirty="0" smtClean="0"/>
              <a:t> </a:t>
            </a:r>
            <a:r>
              <a:rPr lang="es-ES" baseline="0" dirty="0" err="1" smtClean="0"/>
              <a:t>or</a:t>
            </a:r>
            <a:r>
              <a:rPr lang="es-ES" baseline="0" dirty="0" smtClean="0"/>
              <a:t> </a:t>
            </a:r>
            <a:r>
              <a:rPr lang="es-ES" baseline="0" dirty="0" err="1" smtClean="0"/>
              <a:t>client</a:t>
            </a:r>
            <a:r>
              <a:rPr lang="es-ES" baseline="0" dirty="0" smtClean="0"/>
              <a:t>. </a:t>
            </a:r>
            <a:r>
              <a:rPr lang="es-ES" baseline="0" dirty="0" err="1" smtClean="0"/>
              <a:t>We’re</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provide</a:t>
            </a:r>
            <a:r>
              <a:rPr lang="es-ES" baseline="0" dirty="0" smtClean="0"/>
              <a:t> </a:t>
            </a:r>
            <a:r>
              <a:rPr lang="es-ES" baseline="0" dirty="0" err="1" smtClean="0"/>
              <a:t>you</a:t>
            </a:r>
            <a:r>
              <a:rPr lang="es-ES" baseline="0" dirty="0" smtClean="0"/>
              <a:t> </a:t>
            </a:r>
            <a:r>
              <a:rPr lang="es-ES" baseline="0" dirty="0" err="1" smtClean="0"/>
              <a:t>with</a:t>
            </a:r>
            <a:r>
              <a:rPr lang="es-ES" baseline="0" dirty="0" smtClean="0"/>
              <a:t> a script and a </a:t>
            </a:r>
            <a:r>
              <a:rPr lang="es-ES" baseline="0" dirty="0" err="1" smtClean="0"/>
              <a:t>playbook</a:t>
            </a:r>
            <a:r>
              <a:rPr lang="es-ES" baseline="0" dirty="0" smtClean="0"/>
              <a:t> </a:t>
            </a:r>
            <a:r>
              <a:rPr lang="es-ES" baseline="0" dirty="0" err="1" smtClean="0"/>
              <a:t>with</a:t>
            </a:r>
            <a:r>
              <a:rPr lang="es-ES" baseline="0" dirty="0" smtClean="0"/>
              <a:t> </a:t>
            </a:r>
            <a:r>
              <a:rPr lang="es-ES" baseline="0" dirty="0" err="1" smtClean="0"/>
              <a:t>how</a:t>
            </a:r>
            <a:r>
              <a:rPr lang="es-ES" baseline="0" dirty="0" smtClean="0"/>
              <a:t> </a:t>
            </a:r>
            <a:r>
              <a:rPr lang="es-ES" baseline="0" dirty="0" err="1" smtClean="0"/>
              <a:t>we’ve</a:t>
            </a:r>
            <a:r>
              <a:rPr lang="es-ES" baseline="0" dirty="0" smtClean="0"/>
              <a:t> done </a:t>
            </a:r>
            <a:r>
              <a:rPr lang="es-ES" baseline="0" dirty="0" err="1" smtClean="0"/>
              <a:t>this</a:t>
            </a:r>
            <a:r>
              <a:rPr lang="es-ES" baseline="0" dirty="0" smtClean="0"/>
              <a:t> </a:t>
            </a:r>
            <a:r>
              <a:rPr lang="es-ES" baseline="0" dirty="0" err="1" smtClean="0"/>
              <a:t>for</a:t>
            </a:r>
            <a:r>
              <a:rPr lang="es-ES" baseline="0" dirty="0" smtClean="0"/>
              <a:t> </a:t>
            </a:r>
            <a:r>
              <a:rPr lang="es-ES" baseline="0" dirty="0" err="1" smtClean="0"/>
              <a:t>about</a:t>
            </a:r>
            <a:r>
              <a:rPr lang="es-ES" baseline="0" dirty="0" smtClean="0"/>
              <a:t> 10,000 </a:t>
            </a:r>
            <a:r>
              <a:rPr lang="es-ES" baseline="0" dirty="0" err="1" smtClean="0"/>
              <a:t>companies</a:t>
            </a:r>
            <a:r>
              <a:rPr lang="es-ES" baseline="0" dirty="0" smtClean="0"/>
              <a:t>. </a:t>
            </a:r>
          </a:p>
          <a:p>
            <a:pPr eaLnBrk="1" hangingPunct="1"/>
            <a:endParaRPr lang="es-E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a:t>
            </a:fld>
            <a:endParaRPr lang="en-US"/>
          </a:p>
        </p:txBody>
      </p:sp>
    </p:spTree>
    <p:extLst>
      <p:ext uri="{BB962C8B-B14F-4D97-AF65-F5344CB8AC3E}">
        <p14:creationId xmlns:p14="http://schemas.microsoft.com/office/powerpoint/2010/main" val="28011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Here’s an overview of what we’re going to talk about today. The big topic is around researching your leads and then prospecting. We are going to discuss a couple of approaches for researching your leads, makes notes and logging activities in your CRM, and then prospecting. We’ll share with you’re a few prospecting tips and techniques including do’s and don’t when you are prospecting.</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10</a:t>
            </a:fld>
            <a:endParaRPr lang="en-US"/>
          </a:p>
        </p:txBody>
      </p:sp>
    </p:spTree>
    <p:extLst>
      <p:ext uri="{BB962C8B-B14F-4D97-AF65-F5344CB8AC3E}">
        <p14:creationId xmlns:p14="http://schemas.microsoft.com/office/powerpoint/2010/main" val="73931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Jeeut</a:t>
            </a:r>
            <a:r>
              <a:rPr lang="en-US" baseline="0" dirty="0" smtClean="0"/>
              <a:t>:</a:t>
            </a:r>
          </a:p>
          <a:p>
            <a:endParaRPr lang="en-US" baseline="0" dirty="0" smtClean="0"/>
          </a:p>
          <a:p>
            <a:r>
              <a:rPr lang="en-US" baseline="0" dirty="0" smtClean="0"/>
              <a:t>So lets do a quick recap of the sales process.</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Jeetu</a:t>
            </a:r>
            <a:r>
              <a:rPr lang="en-US" baseline="0" dirty="0" smtClean="0"/>
              <a:t>:</a:t>
            </a:r>
          </a:p>
          <a:p>
            <a:endParaRPr lang="en-US" baseline="0" dirty="0" smtClean="0"/>
          </a:p>
          <a:p>
            <a:r>
              <a:rPr lang="en-US" baseline="0" dirty="0" smtClean="0"/>
              <a:t>So here is the sales process we shared with you in our last session. We focused on Generating Leads in the last session. Todays session is focused on Researching Leads and Prospecting. To recap the sales process, once you have leads, you will research them, pick up the phone and make that call. If you are unable to connect with them, you are going to send them a sequence of emails and also leave voicemails for them. Today we are going to share with you sample email and voicemail scripts. Once you do connect with the prospect, you are going to deliver your message like a movie star! We are going to share with you a Connect Playbook which will comprise of sound bites, objections to expect, and your goal for the next step. This is when you start your initial qualification. Following the connect, you are going to have a scheduled call during which you are going to continue your qualification by executing on an Inbound Marketing Assessment also known as an IMA. At the end of the IMA, you should have “trusted advisor” status and do an inoffensive close during which your prospect agrees they need your help and would like to define their marketing goals with you. Following the diagnostic and goal setting call, you are going to share the solution to hit their goals. Finally a contract and closing out the deal. </a:t>
            </a:r>
          </a:p>
        </p:txBody>
      </p:sp>
      <p:sp>
        <p:nvSpPr>
          <p:cNvPr id="4" name="Slide Number Placeholder 3"/>
          <p:cNvSpPr>
            <a:spLocks noGrp="1"/>
          </p:cNvSpPr>
          <p:nvPr>
            <p:ph type="sldNum" sz="quarter" idx="10"/>
          </p:nvPr>
        </p:nvSpPr>
        <p:spPr/>
        <p:txBody>
          <a:bodyPr/>
          <a:lstStyle/>
          <a:p>
            <a:fld id="{07041D69-8DD8-F74D-A965-467C9E7DA60E}" type="slidenum">
              <a:rPr lang="en-US" smtClean="0"/>
              <a:pPr/>
              <a:t>12</a:t>
            </a:fld>
            <a:endParaRPr lang="en-US"/>
          </a:p>
        </p:txBody>
      </p:sp>
    </p:spTree>
    <p:extLst>
      <p:ext uri="{BB962C8B-B14F-4D97-AF65-F5344CB8AC3E}">
        <p14:creationId xmlns:p14="http://schemas.microsoft.com/office/powerpoint/2010/main" val="167530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Corey:</a:t>
            </a:r>
          </a:p>
          <a:p>
            <a:endParaRPr lang="en-US" baseline="0" dirty="0" smtClean="0"/>
          </a:p>
          <a:p>
            <a:r>
              <a:rPr lang="en-US" baseline="0" dirty="0" smtClean="0"/>
              <a:t>Friendly reminder, here at </a:t>
            </a:r>
            <a:r>
              <a:rPr lang="en-US" baseline="0" dirty="0" err="1" smtClean="0"/>
              <a:t>HubSpot</a:t>
            </a:r>
            <a:r>
              <a:rPr lang="en-US" baseline="0" dirty="0" smtClean="0"/>
              <a:t> every time we get a new sales employee we have them print this slide out and put it on their desk. We’re advising you do the same for your office or home office. It’s critically important not to skip steps in the methodology and follow them to a tee. It will ensure you are bringing the right people forward.</a:t>
            </a:r>
          </a:p>
        </p:txBody>
      </p:sp>
      <p:sp>
        <p:nvSpPr>
          <p:cNvPr id="4" name="Slide Number Placeholder 3"/>
          <p:cNvSpPr>
            <a:spLocks noGrp="1"/>
          </p:cNvSpPr>
          <p:nvPr>
            <p:ph type="sldNum" sz="quarter" idx="5"/>
          </p:nvPr>
        </p:nvSpPr>
        <p:spPr/>
        <p:txBody>
          <a:bodyPr/>
          <a:lstStyle/>
          <a:p>
            <a:pPr>
              <a:defRPr/>
            </a:pPr>
            <a:fld id="{C01B3A12-5801-4CDC-B28F-1F0FBACE68F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Leverage as part of Rapport building</a:t>
            </a:r>
          </a:p>
          <a:p>
            <a:pPr marL="174708" indent="-174708">
              <a:buFont typeface="Arial" pitchFamily="34" charset="0"/>
              <a:buChar char="•"/>
            </a:pPr>
            <a:r>
              <a:rPr lang="en-US" dirty="0" smtClean="0"/>
              <a:t>Show that you have researched the business and industry</a:t>
            </a:r>
          </a:p>
          <a:p>
            <a:pPr marL="174708" indent="-174708">
              <a:buFont typeface="Arial" pitchFamily="34" charset="0"/>
              <a:buChar char="•"/>
            </a:pPr>
            <a:r>
              <a:rPr lang="en-US" dirty="0" smtClean="0"/>
              <a:t>Ask for a referral (if you have a common connection)</a:t>
            </a:r>
          </a:p>
          <a:p>
            <a:pPr marL="174708" indent="-174708">
              <a:buFont typeface="Arial" pitchFamily="34" charset="0"/>
              <a:buChar char="•"/>
            </a:pPr>
            <a:r>
              <a:rPr lang="en-US" dirty="0" smtClean="0"/>
              <a:t>Genuinely interested in learning more about them</a:t>
            </a:r>
          </a:p>
          <a:p>
            <a:pPr marL="174708" indent="-174708">
              <a:buFont typeface="Arial" pitchFamily="34" charset="0"/>
              <a:buChar char="•"/>
            </a:pPr>
            <a:r>
              <a:rPr lang="en-US" dirty="0" smtClean="0"/>
              <a:t>You are not here to sell them something but rather be a problem solver and trusted advisor</a:t>
            </a:r>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15</a:t>
            </a:fld>
            <a:endParaRPr lang="en-US"/>
          </a:p>
        </p:txBody>
      </p:sp>
    </p:spTree>
    <p:extLst>
      <p:ext uri="{BB962C8B-B14F-4D97-AF65-F5344CB8AC3E}">
        <p14:creationId xmlns:p14="http://schemas.microsoft.com/office/powerpoint/2010/main" val="275192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eaLnBrk="1" hangingPunct="1">
              <a:lnSpc>
                <a:spcPct val="95000"/>
              </a:lnSpc>
              <a:buClr>
                <a:srgbClr val="000000"/>
              </a:buClr>
              <a:buSzPct val="100000"/>
              <a:buFontTx/>
              <a:buNone/>
            </a:pPr>
            <a:r>
              <a:rPr lang="en-US" sz="2800" dirty="0" err="1">
                <a:solidFill>
                  <a:srgbClr val="000000"/>
                </a:solidFill>
              </a:rPr>
              <a:t>Jeetu</a:t>
            </a:r>
            <a:r>
              <a:rPr lang="en-US" sz="2800" dirty="0">
                <a:solidFill>
                  <a:srgbClr val="000000"/>
                </a:solidFill>
              </a:rPr>
              <a:t>:</a:t>
            </a:r>
          </a:p>
          <a:p>
            <a:pPr lvl="0" eaLnBrk="1" hangingPunct="1">
              <a:lnSpc>
                <a:spcPct val="95000"/>
              </a:lnSpc>
              <a:buClr>
                <a:srgbClr val="000000"/>
              </a:buClr>
              <a:buSzPct val="100000"/>
              <a:buFontTx/>
              <a:buNone/>
            </a:pPr>
            <a:endParaRPr lang="en-US" sz="2800" dirty="0">
              <a:solidFill>
                <a:srgbClr val="000000"/>
              </a:solidFill>
            </a:endParaRPr>
          </a:p>
          <a:p>
            <a:pPr lvl="0" eaLnBrk="1" hangingPunct="1">
              <a:lnSpc>
                <a:spcPct val="95000"/>
              </a:lnSpc>
              <a:buClr>
                <a:srgbClr val="000000"/>
              </a:buClr>
              <a:buSzPct val="100000"/>
              <a:buFontTx/>
              <a:buNone/>
            </a:pPr>
            <a:r>
              <a:rPr lang="en-US" sz="2800" dirty="0">
                <a:solidFill>
                  <a:srgbClr val="000000"/>
                </a:solidFill>
              </a:rPr>
              <a:t>The goal of the research stage is to be prepared for the Prospect, Connect, and Qualify stages of the sales process. This includes:</a:t>
            </a:r>
            <a:endParaRPr lang="en-US" dirty="0" smtClean="0">
              <a:latin typeface="+mn-lt"/>
            </a:endParaRPr>
          </a:p>
          <a:p>
            <a:pPr lvl="1" eaLnBrk="1" hangingPunct="1">
              <a:lnSpc>
                <a:spcPct val="95000"/>
              </a:lnSpc>
              <a:buClr>
                <a:srgbClr val="000000"/>
              </a:buClr>
              <a:buSzPct val="80000"/>
              <a:buFont typeface="Courier New" pitchFamily="49" charset="0"/>
              <a:buChar char="o"/>
            </a:pPr>
            <a:r>
              <a:rPr lang="en-US" sz="1800" dirty="0">
                <a:solidFill>
                  <a:srgbClr val="000000"/>
                </a:solidFill>
              </a:rPr>
              <a:t>Determine whether the lead is workable and, if so, the priority of the lead (High/Med/Low)</a:t>
            </a:r>
            <a:endParaRPr lang="en-US" dirty="0" smtClean="0">
              <a:latin typeface="+mn-lt"/>
            </a:endParaRPr>
          </a:p>
          <a:p>
            <a:pPr lvl="1" eaLnBrk="1" hangingPunct="1">
              <a:lnSpc>
                <a:spcPct val="95000"/>
              </a:lnSpc>
              <a:buClr>
                <a:srgbClr val="000000"/>
              </a:buClr>
              <a:buSzPct val="80000"/>
              <a:buFont typeface="Courier New" pitchFamily="49" charset="0"/>
              <a:buChar char="o"/>
            </a:pPr>
            <a:r>
              <a:rPr lang="en-US" sz="1800" dirty="0">
                <a:solidFill>
                  <a:srgbClr val="000000"/>
                </a:solidFill>
              </a:rPr>
              <a:t>Begin to understand the qualification of the lead to purchase your services</a:t>
            </a:r>
          </a:p>
          <a:p>
            <a:pPr lvl="1" eaLnBrk="1" hangingPunct="1">
              <a:lnSpc>
                <a:spcPct val="95000"/>
              </a:lnSpc>
              <a:buClr>
                <a:srgbClr val="000000"/>
              </a:buClr>
              <a:buSzPct val="80000"/>
              <a:buFont typeface="Courier New" pitchFamily="49" charset="0"/>
              <a:buChar char="o"/>
            </a:pPr>
            <a:r>
              <a:rPr lang="en-US" sz="1800" dirty="0">
                <a:solidFill>
                  <a:srgbClr val="000000"/>
                </a:solidFill>
              </a:rPr>
              <a:t>Understand the company and contact’s sophistication with inbound marketing</a:t>
            </a:r>
            <a:endParaRPr lang="en-US" dirty="0" smtClean="0">
              <a:latin typeface="+mn-lt"/>
            </a:endParaRPr>
          </a:p>
          <a:p>
            <a:pPr lvl="1" eaLnBrk="1" hangingPunct="1">
              <a:lnSpc>
                <a:spcPct val="95000"/>
              </a:lnSpc>
              <a:buClr>
                <a:srgbClr val="000000"/>
              </a:buClr>
              <a:buSzPct val="80000"/>
              <a:buFont typeface="Courier New" pitchFamily="49" charset="0"/>
              <a:buChar char="o"/>
            </a:pPr>
            <a:r>
              <a:rPr lang="en-US" sz="1800" dirty="0">
                <a:solidFill>
                  <a:srgbClr val="000000"/>
                </a:solidFill>
              </a:rPr>
              <a:t>Identify opportunities for personalization, trust development, rapport building</a:t>
            </a:r>
            <a:endParaRPr lang="en-US" dirty="0" smtClean="0">
              <a:latin typeface="+mn-lt"/>
            </a:endParaRPr>
          </a:p>
          <a:p>
            <a:pPr lvl="1" eaLnBrk="1" hangingPunct="1">
              <a:lnSpc>
                <a:spcPct val="95000"/>
              </a:lnSpc>
              <a:buClr>
                <a:srgbClr val="000000"/>
              </a:buClr>
              <a:buSzPct val="100000"/>
              <a:buFontTx/>
              <a:buNone/>
            </a:pPr>
            <a:endParaRPr lang="en-US" sz="1800" dirty="0">
              <a:solidFill>
                <a:srgbClr val="000000"/>
              </a:solidFill>
            </a:endParaRPr>
          </a:p>
        </p:txBody>
      </p:sp>
      <p:sp>
        <p:nvSpPr>
          <p:cNvPr id="4" name="Slide Number Placeholder 3"/>
          <p:cNvSpPr>
            <a:spLocks noGrp="1"/>
          </p:cNvSpPr>
          <p:nvPr>
            <p:ph type="sldNum" sz="quarter" idx="10"/>
          </p:nvPr>
        </p:nvSpPr>
        <p:spPr/>
        <p:txBody>
          <a:bodyPr/>
          <a:lstStyle/>
          <a:p>
            <a:fld id="{07041D69-8DD8-F74D-A965-467C9E7DA60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eaLnBrk="1" hangingPunct="1">
              <a:lnSpc>
                <a:spcPct val="95000"/>
              </a:lnSpc>
              <a:buClr>
                <a:srgbClr val="000000"/>
              </a:buClr>
              <a:buSzPct val="100000"/>
              <a:buFontTx/>
              <a:buNone/>
            </a:pPr>
            <a:r>
              <a:rPr lang="en-US" sz="2800" dirty="0" err="1">
                <a:solidFill>
                  <a:srgbClr val="000000"/>
                </a:solidFill>
              </a:rPr>
              <a:t>Jeetu</a:t>
            </a:r>
            <a:r>
              <a:rPr lang="en-US" sz="2800" dirty="0">
                <a:solidFill>
                  <a:srgbClr val="000000"/>
                </a:solidFill>
              </a:rPr>
              <a:t>:</a:t>
            </a:r>
            <a:endParaRPr lang="en-US" dirty="0" smtClean="0">
              <a:latin typeface="+mn-lt"/>
            </a:endParaRPr>
          </a:p>
          <a:p>
            <a:pPr lvl="1" eaLnBrk="1" hangingPunct="1">
              <a:lnSpc>
                <a:spcPct val="95000"/>
              </a:lnSpc>
              <a:buClr>
                <a:srgbClr val="000000"/>
              </a:buClr>
              <a:buSzPct val="80000"/>
              <a:buFont typeface="Courier New" pitchFamily="49" charset="0"/>
              <a:buChar char="o"/>
            </a:pPr>
            <a:r>
              <a:rPr lang="en-US" sz="1800" dirty="0">
                <a:solidFill>
                  <a:srgbClr val="000000"/>
                </a:solidFill>
              </a:rPr>
              <a:t>A lead is a company, not just a contact. It is important to work the company. </a:t>
            </a:r>
            <a:endParaRPr lang="en-US" dirty="0" smtClean="0">
              <a:latin typeface="+mn-lt"/>
            </a:endParaRPr>
          </a:p>
          <a:p>
            <a:pPr lvl="1" eaLnBrk="1" hangingPunct="1">
              <a:lnSpc>
                <a:spcPct val="95000"/>
              </a:lnSpc>
              <a:buClr>
                <a:srgbClr val="000000"/>
              </a:buClr>
              <a:buSzPct val="80000"/>
              <a:buFont typeface="Courier New" pitchFamily="49" charset="0"/>
              <a:buChar char="o"/>
            </a:pPr>
            <a:r>
              <a:rPr lang="en-US" sz="1800" dirty="0">
                <a:solidFill>
                  <a:srgbClr val="000000"/>
                </a:solidFill>
              </a:rPr>
              <a:t>Researching a lead prior to the first attempt should take </a:t>
            </a:r>
            <a:r>
              <a:rPr lang="en-US" sz="1800" b="1" dirty="0">
                <a:solidFill>
                  <a:srgbClr val="FF0000"/>
                </a:solidFill>
              </a:rPr>
              <a:t>5</a:t>
            </a:r>
            <a:r>
              <a:rPr lang="en-US" sz="1800" dirty="0">
                <a:solidFill>
                  <a:srgbClr val="000000"/>
                </a:solidFill>
              </a:rPr>
              <a:t> minutes or less. Follow on attempts should be a </a:t>
            </a:r>
            <a:r>
              <a:rPr lang="en-US" sz="1800" b="1" dirty="0">
                <a:solidFill>
                  <a:srgbClr val="FF0000"/>
                </a:solidFill>
              </a:rPr>
              <a:t>5 </a:t>
            </a:r>
            <a:r>
              <a:rPr lang="en-US" sz="1800" dirty="0">
                <a:solidFill>
                  <a:srgbClr val="000000"/>
                </a:solidFill>
              </a:rPr>
              <a:t>minute review of the notes captured during the initial research.</a:t>
            </a:r>
            <a:endParaRPr lang="en-US" dirty="0" smtClean="0">
              <a:latin typeface="+mn-lt"/>
            </a:endParaRPr>
          </a:p>
          <a:p>
            <a:pPr lvl="1" eaLnBrk="1" hangingPunct="1">
              <a:lnSpc>
                <a:spcPct val="95000"/>
              </a:lnSpc>
              <a:buClr>
                <a:srgbClr val="000000"/>
              </a:buClr>
              <a:buSzPct val="80000"/>
              <a:buFont typeface="Courier New" pitchFamily="49" charset="0"/>
              <a:buChar char="o"/>
            </a:pPr>
            <a:r>
              <a:rPr lang="en-US" sz="1800" dirty="0">
                <a:solidFill>
                  <a:srgbClr val="000000"/>
                </a:solidFill>
              </a:rPr>
              <a:t>Capture all notes in the Activity section of your CRM. Add an Activity titled “Research</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dirty="0" smtClean="0"/>
              <a:t>So in</a:t>
            </a:r>
            <a:r>
              <a:rPr lang="en-US" baseline="0" dirty="0" smtClean="0"/>
              <a:t> a nutshell, your overall goal is to get prepared for the Prospect, Connect and Qualify stages of the sales process.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There are a couple of ways you can research</a:t>
            </a:r>
            <a:r>
              <a:rPr lang="en-US" baseline="0" dirty="0" smtClean="0"/>
              <a:t> your leads including HubSpot own Marketing Grader, your Lead Intelligence functionality in HubSpot. We are going to talk about using LinkedIn, Twitter, and also surprisingly Facebook for research.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19</a:t>
            </a:fld>
            <a:endParaRPr lang="en-US"/>
          </a:p>
        </p:txBody>
      </p:sp>
    </p:spTree>
    <p:extLst>
      <p:ext uri="{BB962C8B-B14F-4D97-AF65-F5344CB8AC3E}">
        <p14:creationId xmlns:p14="http://schemas.microsoft.com/office/powerpoint/2010/main" val="70327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want to keep these sessions interactive both during and after the webinar. Feel free to reach out to either of us via email or LinkedIn and let’s get Twitter rocking today by using the hash tag #</a:t>
            </a:r>
            <a:r>
              <a:rPr lang="en-US" baseline="0" dirty="0" err="1" smtClean="0"/>
              <a:t>AgencyTransform</a:t>
            </a:r>
            <a:endParaRPr lang="en-US" dirty="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r>
              <a:rPr lang="en-US" dirty="0" smtClean="0"/>
              <a:t>In our last session, we discussed</a:t>
            </a:r>
            <a:r>
              <a:rPr lang="en-US" baseline="0" dirty="0" smtClean="0"/>
              <a:t> the usage of LinkedIn to generate leads. Once you have a lead, go to LinkedIn and do  a search on your prospect’s name. Once you find them in the search results, go to their full LinkedIn profile. Once you see their full LinkedIn profile, you can start building some intelligence around their current Title, how long have they been at the company. When you look at their Profile, you can also identify any common connections between them and you. So we’ve all seen a LinkedIn profile. Lets point out these key areas to pay closer attention to.</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20</a:t>
            </a:fld>
            <a:endParaRPr lang="en-US"/>
          </a:p>
        </p:txBody>
      </p:sp>
    </p:spTree>
    <p:extLst>
      <p:ext uri="{BB962C8B-B14F-4D97-AF65-F5344CB8AC3E}">
        <p14:creationId xmlns:p14="http://schemas.microsoft.com/office/powerpoint/2010/main" val="385195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smtClean="0"/>
              <a:t>Jeetu</a:t>
            </a:r>
            <a:r>
              <a:rPr lang="en-US" dirty="0" smtClean="0"/>
              <a:t>:</a:t>
            </a:r>
          </a:p>
          <a:p>
            <a:pPr lvl="0"/>
            <a:r>
              <a:rPr lang="en-US" dirty="0" smtClean="0"/>
              <a:t>So again, once on their full</a:t>
            </a:r>
            <a:r>
              <a:rPr lang="en-US" baseline="0" dirty="0" smtClean="0"/>
              <a:t> LinkedIn profile, you can quickly answer key questions and start identifying trends. For example, </a:t>
            </a:r>
            <a:endParaRPr lang="en-US" dirty="0" smtClean="0"/>
          </a:p>
          <a:p>
            <a:pPr lvl="0"/>
            <a:r>
              <a:rPr lang="en-US" dirty="0" smtClean="0"/>
              <a:t>What is their current Title?</a:t>
            </a:r>
          </a:p>
          <a:p>
            <a:pPr lvl="0"/>
            <a:r>
              <a:rPr lang="en-US" dirty="0" smtClean="0"/>
              <a:t>How long have they been at the company?</a:t>
            </a:r>
          </a:p>
          <a:p>
            <a:pPr lvl="0"/>
            <a:r>
              <a:rPr lang="en-US" dirty="0" smtClean="0"/>
              <a:t>Do you have a common connection?</a:t>
            </a:r>
          </a:p>
          <a:p>
            <a:pPr lvl="0"/>
            <a:r>
              <a:rPr lang="en-US" dirty="0" smtClean="0"/>
              <a:t>What commonality exists between the two of you?</a:t>
            </a:r>
          </a:p>
          <a:p>
            <a:pPr lvl="0"/>
            <a:endParaRPr lang="en-US" dirty="0" smtClean="0"/>
          </a:p>
          <a:p>
            <a:pPr lvl="0"/>
            <a:r>
              <a:rPr lang="en-US" dirty="0" smtClean="0"/>
              <a:t>You can start identifying trends. In the case of Julie’s LinkedIn Profile, I can see that she has been part of many acquisitions</a:t>
            </a:r>
            <a:r>
              <a:rPr lang="en-US" baseline="0" dirty="0" smtClean="0"/>
              <a:t> and she is probably used to change, has worked with many different vendors, and probably is a pretty advanced marketing person. She probably is more of a strategic marketing person who is heavily ROI and results driven. Been a senior marketer, she probably has been every imaginable marketing services provider so you want to be careful on how you position yourself when you do connect with her. We’ll share with you positioning statements in our next session that you will be able to leverage.</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21</a:t>
            </a:fld>
            <a:endParaRPr lang="en-US"/>
          </a:p>
        </p:txBody>
      </p:sp>
    </p:spTree>
    <p:extLst>
      <p:ext uri="{BB962C8B-B14F-4D97-AF65-F5344CB8AC3E}">
        <p14:creationId xmlns:p14="http://schemas.microsoft.com/office/powerpoint/2010/main" val="145267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r>
              <a:rPr lang="en-US" dirty="0" smtClean="0"/>
              <a:t>Many people discount Twitter but we at HubSpot see it as an excellent person</a:t>
            </a:r>
            <a:r>
              <a:rPr lang="en-US" baseline="0" dirty="0" smtClean="0"/>
              <a:t>, market, and industry research tool. Unlike LinkedIn, which is heavy business focused, Twitter can give you insights into their personal interests, their hobbies, and what burning questions and issues they are they dealing with. Your prospect is asking questions on Twitter or possibly also answering other member questions.</a:t>
            </a:r>
          </a:p>
          <a:p>
            <a:endParaRPr lang="en-US" baseline="0" dirty="0" smtClean="0"/>
          </a:p>
          <a:p>
            <a:r>
              <a:rPr lang="en-US" baseline="0" dirty="0" smtClean="0"/>
              <a:t>Other ways you can use Twitter include understanding what your competition is up to. You can go to search.twitter.com and enter your competitor and it will list what questions they are asking and who are interacting with them. </a:t>
            </a:r>
          </a:p>
          <a:p>
            <a:endParaRPr lang="en-US" baseline="0" dirty="0" smtClean="0"/>
          </a:p>
          <a:p>
            <a:r>
              <a:rPr lang="en-US" baseline="0" dirty="0" smtClean="0"/>
              <a:t>You can also do localized search on twitter. For example, you are looking to find prospects who are in healthcare and in Boston. You can go to search.twitter.com and enter “healthcare Boston” and you can find people in the Boston area who specialize in healthcare.</a:t>
            </a:r>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22</a:t>
            </a:fld>
            <a:endParaRPr lang="en-US"/>
          </a:p>
        </p:txBody>
      </p:sp>
    </p:spTree>
    <p:extLst>
      <p:ext uri="{BB962C8B-B14F-4D97-AF65-F5344CB8AC3E}">
        <p14:creationId xmlns:p14="http://schemas.microsoft.com/office/powerpoint/2010/main" val="25221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Another tool for research</a:t>
            </a:r>
            <a:r>
              <a:rPr lang="en-US" baseline="0" dirty="0" smtClean="0"/>
              <a:t> your prospect’s website is by using Marketing Grader. Go to grader.hubspot.com and enter your prospects website and also their competition. Marketing Grader will give you recommendations for your prospect’s website which you can leverage as part of the discussion with your prospect. When you do connect with your prospect on the phone, before you can start qualifying them by asking them tough question, you do want to give them advice that shows that you are not trying to sell them but rather solve their problems. You can use the recommendations from the Marketing Grader as part of giving them advice. The Marketing Grader also tells you what your prospect’s competition is up to and how your prospect stacks up against them. We have done a complete partner webinar on using Marketing Grader to sell Inbound Marketing strategies. </a:t>
            </a:r>
          </a:p>
          <a:p>
            <a:endParaRPr lang="en-US" baseline="0" dirty="0" smtClean="0"/>
          </a:p>
          <a:p>
            <a:r>
              <a:rPr lang="en-US" dirty="0" smtClean="0">
                <a:hlinkClick r:id="rId3"/>
              </a:rPr>
              <a:t>http://www.hubspot.tv/hubspot-partners/bid/112008/Using-Marketing-Grader-to-Sell-your-Inbound-Strategies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23</a:t>
            </a:fld>
            <a:endParaRPr lang="en-US"/>
          </a:p>
        </p:txBody>
      </p:sp>
    </p:spTree>
    <p:extLst>
      <p:ext uri="{BB962C8B-B14F-4D97-AF65-F5344CB8AC3E}">
        <p14:creationId xmlns:p14="http://schemas.microsoft.com/office/powerpoint/2010/main" val="61349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The other obvious place since I</a:t>
            </a:r>
            <a:r>
              <a:rPr lang="en-US" baseline="0" dirty="0" smtClean="0"/>
              <a:t> assume everyone on this call is using HubSpot is to use </a:t>
            </a:r>
            <a:r>
              <a:rPr lang="en-US" baseline="0" dirty="0" err="1" smtClean="0"/>
              <a:t>HubSpot’s</a:t>
            </a:r>
            <a:r>
              <a:rPr lang="en-US" baseline="0" dirty="0" smtClean="0"/>
              <a:t> Lead Intelligence. It probably is the first place to start your research. To recap using </a:t>
            </a:r>
            <a:r>
              <a:rPr lang="en-US" baseline="0" dirty="0" err="1" smtClean="0"/>
              <a:t>HubSpot’s</a:t>
            </a:r>
            <a:r>
              <a:rPr lang="en-US" baseline="0" dirty="0" smtClean="0"/>
              <a:t> Lead Intelligence, you can answer questions such as –</a:t>
            </a:r>
          </a:p>
          <a:p>
            <a:endParaRPr lang="en-US" baseline="0" dirty="0" smtClean="0"/>
          </a:p>
          <a:p>
            <a:pPr marL="174708" indent="-174708">
              <a:buFont typeface="Arial" pitchFamily="34" charset="0"/>
              <a:buChar char="•"/>
            </a:pPr>
            <a:r>
              <a:rPr lang="en-US" sz="2800" dirty="0"/>
              <a:t>What pages have they seen? </a:t>
            </a:r>
          </a:p>
          <a:p>
            <a:pPr marL="174708" indent="-174708">
              <a:buFont typeface="Arial" pitchFamily="34" charset="0"/>
              <a:buChar char="•"/>
            </a:pPr>
            <a:r>
              <a:rPr lang="en-US" sz="2800" dirty="0"/>
              <a:t>What content have they downloaded?</a:t>
            </a:r>
          </a:p>
          <a:p>
            <a:pPr marL="640594" lvl="1" indent="-174708">
              <a:buFont typeface="Arial" pitchFamily="34" charset="0"/>
              <a:buChar char="•"/>
            </a:pPr>
            <a:r>
              <a:rPr lang="en-US" sz="2800" dirty="0"/>
              <a:t>Note any trends</a:t>
            </a:r>
          </a:p>
          <a:p>
            <a:pPr marL="174708" indent="-174708">
              <a:buFont typeface="Arial" pitchFamily="34" charset="0"/>
              <a:buChar char="•"/>
            </a:pPr>
            <a:r>
              <a:rPr lang="en-US" sz="2800" dirty="0"/>
              <a:t>Social Media Intelligence</a:t>
            </a:r>
          </a:p>
          <a:p>
            <a:pPr marL="174708" indent="-174708">
              <a:buFont typeface="Arial" pitchFamily="34" charset="0"/>
              <a:buChar char="•"/>
            </a:pPr>
            <a:r>
              <a:rPr lang="en-US" sz="2800" dirty="0"/>
              <a:t>Custom Lead Grade </a:t>
            </a:r>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24</a:t>
            </a:fld>
            <a:endParaRPr lang="en-US"/>
          </a:p>
        </p:txBody>
      </p:sp>
    </p:spTree>
    <p:extLst>
      <p:ext uri="{BB962C8B-B14F-4D97-AF65-F5344CB8AC3E}">
        <p14:creationId xmlns:p14="http://schemas.microsoft.com/office/powerpoint/2010/main" val="1162341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In</a:t>
            </a:r>
            <a:r>
              <a:rPr lang="en-US" baseline="0" dirty="0" smtClean="0"/>
              <a:t> one of our sessions, we are going to talk about doing an Inbound Marketing Assessment also known as an IMA. The IMA uses a HubSpot Trial Portal in which you can access our Competition tool. Using the Competition tool, you can quickly compare a prospect’s website against 10 other company website…basically your prospect’s competition. By using this report, you can quickly compare your prospect and their competition across several metrics like how well their website is doing against the competition, traffic rank,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25</a:t>
            </a:fld>
            <a:endParaRPr lang="en-US"/>
          </a:p>
        </p:txBody>
      </p:sp>
    </p:spTree>
    <p:extLst>
      <p:ext uri="{BB962C8B-B14F-4D97-AF65-F5344CB8AC3E}">
        <p14:creationId xmlns:p14="http://schemas.microsoft.com/office/powerpoint/2010/main" val="2075630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Ok</a:t>
            </a:r>
            <a:r>
              <a:rPr lang="en-US" baseline="0" dirty="0" smtClean="0"/>
              <a:t> let’s dive in to some actual techniques you can use and some special tips we leverage here at </a:t>
            </a:r>
            <a:r>
              <a:rPr lang="en-US" baseline="0" dirty="0" err="1" smtClean="0"/>
              <a:t>HubSpot</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As </a:t>
            </a:r>
            <a:r>
              <a:rPr lang="en-US" baseline="0" dirty="0" err="1" smtClean="0"/>
              <a:t>Jeetu</a:t>
            </a:r>
            <a:r>
              <a:rPr lang="en-US" baseline="0" dirty="0" smtClean="0"/>
              <a:t> closed with in our last session, nothing beats activity. When it comes to research and prospecting nothing beats activity and nothing is more important than regardless of the call outcome, take a lesson and move on to the next one.</a:t>
            </a:r>
          </a:p>
        </p:txBody>
      </p:sp>
      <p:sp>
        <p:nvSpPr>
          <p:cNvPr id="4" name="Slide Number Placeholder 3"/>
          <p:cNvSpPr>
            <a:spLocks noGrp="1"/>
          </p:cNvSpPr>
          <p:nvPr>
            <p:ph type="sldNum" sz="quarter" idx="10"/>
          </p:nvPr>
        </p:nvSpPr>
        <p:spPr/>
        <p:txBody>
          <a:bodyPr/>
          <a:lstStyle/>
          <a:p>
            <a:fld id="{1FB4BBB5-2E49-46BB-B3C3-5582B0C0FB9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What comes in the way of Prospecting? This is in no ways meant to point anyone specific. Each of us have bad habits. Both Corey and I too have bad habits and behaviors</a:t>
            </a:r>
            <a:r>
              <a:rPr lang="en-US" baseline="0" dirty="0" smtClean="0"/>
              <a:t> </a:t>
            </a:r>
            <a:r>
              <a:rPr lang="en-US" dirty="0" smtClean="0"/>
              <a:t>when it comes to sales. The only way to fix these</a:t>
            </a:r>
            <a:r>
              <a:rPr lang="en-US" baseline="0" dirty="0" smtClean="0"/>
              <a:t> bad behaviors is to accept there is a problem. So what are some of these classic behaviors that come in our way of prospecting. Some classic behaviors include reading the paper or going to Google News. Another behavior would be to call an existing client instead of following up on all your new leads….</a:t>
            </a:r>
          </a:p>
          <a:p>
            <a:endParaRPr lang="en-US" baseline="0" dirty="0" smtClean="0"/>
          </a:p>
          <a:p>
            <a:r>
              <a:rPr lang="en-US" baseline="0" dirty="0" smtClean="0"/>
              <a:t>Now you should print this slide out, and mark out areas that apply to you. In almost all cases, what you see in column 1 is not the real problem but rather there is an underlying fear or discomfort that is causing you to do something that is avoids prospecting (move to next slide). </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28</a:t>
            </a:fld>
            <a:endParaRPr lang="en-US"/>
          </a:p>
        </p:txBody>
      </p:sp>
    </p:spTree>
    <p:extLst>
      <p:ext uri="{BB962C8B-B14F-4D97-AF65-F5344CB8AC3E}">
        <p14:creationId xmlns:p14="http://schemas.microsoft.com/office/powerpoint/2010/main" val="3753273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pPr defTabSz="465887">
              <a:defRPr/>
            </a:pPr>
            <a:r>
              <a:rPr lang="en-US" baseline="0" dirty="0" smtClean="0"/>
              <a:t>For example, if you call an existing client instead of prospecting against your new leads, in many cases the real fear or discomfort is around hating cold calls and hating to speak to an unknown person. Now if we dig deeper into why we hate cold calls, it is possible we hate it because we don’t have a system we can count on for prospecting. A system might include a script that you use when you connect with a prospect on the phone; a list of questions that you ask your prospect; a framework that helps you qualify your prospect on Budget, Authority, Need, and Timing.  Now all these elements including a script to use when you connect with a prospect, questions you ask to qualify your prospect, and a framework to determine a go- or no-go with a prospect is something we are going to be sharing with you as part of these training sessions.</a:t>
            </a:r>
          </a:p>
          <a:p>
            <a:pPr defTabSz="465887">
              <a:defRPr/>
            </a:pPr>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29</a:t>
            </a:fld>
            <a:endParaRPr lang="en-US"/>
          </a:p>
        </p:txBody>
      </p:sp>
    </p:spTree>
    <p:extLst>
      <p:ext uri="{BB962C8B-B14F-4D97-AF65-F5344CB8AC3E}">
        <p14:creationId xmlns:p14="http://schemas.microsoft.com/office/powerpoint/2010/main" val="177438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a:t>
            </a:r>
            <a:r>
              <a:rPr lang="en-US" baseline="0" dirty="0" smtClean="0"/>
              <a:t> are going to repeat this just one more time. </a:t>
            </a:r>
            <a:r>
              <a:rPr lang="en-US" dirty="0" smtClean="0"/>
              <a:t>Before we dive right in to the agenda there are a few quick house</a:t>
            </a:r>
            <a:r>
              <a:rPr lang="en-US" baseline="0" dirty="0" smtClean="0"/>
              <a:t> keeping notes we should make about today’s session.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I am sure all of us are eager to get going with prospecting but there is one thing we need to do before prospecting. We need to come with our positioning statement. Your positioning statement is the foundation for your Connect call. We need to do this now, so in our next session, you can take your Positioning Statement and nicely integrate it into the Connect script that we are going to share with you. So Corey can you take us through what positioning is all about.</a:t>
            </a:r>
          </a:p>
          <a:p>
            <a:endParaRPr lang="en-US" baseline="0" dirty="0" smtClean="0"/>
          </a:p>
          <a:p>
            <a:r>
              <a:rPr lang="en-US" baseline="0" dirty="0" smtClean="0"/>
              <a:t>Corey</a:t>
            </a:r>
          </a:p>
          <a:p>
            <a:endParaRPr lang="en-US" baseline="0" dirty="0" smtClean="0"/>
          </a:p>
          <a:p>
            <a:pPr defTabSz="465887">
              <a:defRPr/>
            </a:pPr>
            <a:r>
              <a:rPr lang="en-US" baseline="0" dirty="0" smtClean="0"/>
              <a:t>It’s all about positioning and in particular positioning statements. Remember when we used these early on with you guys? You’re all here now so obviously they work when well thought out </a:t>
            </a:r>
            <a:r>
              <a:rPr lang="en-US" baseline="0" dirty="0" smtClean="0">
                <a:sym typeface="Wingdings" pitchFamily="2" charset="2"/>
              </a:rPr>
              <a:t></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baseline="0" dirty="0" smtClean="0"/>
              <a:t>Purpose is to connect with the owner.  They should at the end say, wow that’ me. The who, what they are feeling, and the challenge. </a:t>
            </a:r>
          </a:p>
          <a:p>
            <a:endParaRPr lang="en-US" baseline="0" dirty="0" smtClean="0"/>
          </a:p>
          <a:p>
            <a:r>
              <a:rPr lang="en-US" baseline="0" dirty="0" smtClean="0"/>
              <a:t>It should also be valuable to you.  You should pick a positioning statement where if it doesn’t resonate, its not a good prospect for you anyway.  </a:t>
            </a:r>
          </a:p>
          <a:p>
            <a:endParaRPr lang="en-US" baseline="0"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31</a:t>
            </a:fld>
            <a:endParaRPr lang="en-US" dirty="0"/>
          </a:p>
        </p:txBody>
      </p:sp>
    </p:spTree>
    <p:extLst>
      <p:ext uri="{BB962C8B-B14F-4D97-AF65-F5344CB8AC3E}">
        <p14:creationId xmlns:p14="http://schemas.microsoft.com/office/powerpoint/2010/main" val="2564875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the framework for creating a Position Statement is something like. We help (titles) of (companies) who are (frustrated) with (issues). Do you face any of these challenges?</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Corey:</a:t>
            </a:r>
          </a:p>
          <a:p>
            <a:endParaRPr lang="en-US" baseline="0" dirty="0" smtClean="0"/>
          </a:p>
          <a:p>
            <a:r>
              <a:rPr lang="en-US" baseline="0" dirty="0" smtClean="0"/>
              <a:t>Purpose is to connect with the owner.  They should at the end say, wow that’ me. The who, what they are feeling, and the challenge. </a:t>
            </a:r>
          </a:p>
          <a:p>
            <a:endParaRPr lang="en-US" baseline="0" dirty="0" smtClean="0"/>
          </a:p>
          <a:p>
            <a:r>
              <a:rPr lang="en-US" baseline="0" dirty="0" smtClean="0"/>
              <a:t>It should also be valuable to you.  You should pick a positioning statement where if it doesn’t resonate, its not a good prospect for you anyway.  </a:t>
            </a:r>
          </a:p>
          <a:p>
            <a:endParaRPr lang="en-US" baseline="0" dirty="0" smtClean="0"/>
          </a:p>
          <a:p>
            <a:r>
              <a:rPr lang="en-US" baseline="0" dirty="0" smtClean="0"/>
              <a:t>So, not so broad as ‘who are frustrated they aren’t making more money’.  Like a little more specific. </a:t>
            </a:r>
          </a:p>
          <a:p>
            <a:endParaRPr lang="en-US" baseline="0" dirty="0" smtClean="0"/>
          </a:p>
          <a:p>
            <a:r>
              <a:rPr lang="en-US" baseline="0" dirty="0" smtClean="0"/>
              <a:t>These are what we have our reps hang over their desk and look at before every call. They look at a website and their lead research as well as what we know about companies of that size or type and think about which one of these might be most appropriate for this type of company? </a:t>
            </a:r>
          </a:p>
          <a:p>
            <a:endParaRPr lang="en-US" baseline="0" dirty="0" smtClean="0"/>
          </a:p>
          <a:p>
            <a:r>
              <a:rPr lang="en-US" baseline="0" dirty="0" smtClean="0"/>
              <a:t>Does anyone currently use a positioning statement in a similar format?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Now in a perfect world you’d connect with a DM every time you pick up the phone. The unfortunate reality is that you need a game plan to back you up should you get an answering machine.</a:t>
            </a:r>
            <a:r>
              <a:rPr lang="en-US" baseline="0" dirty="0" smtClean="0"/>
              <a:t> The way to be effective here is with a </a:t>
            </a:r>
            <a:r>
              <a:rPr lang="en-US" dirty="0" smtClean="0"/>
              <a:t>combination of </a:t>
            </a:r>
            <a:r>
              <a:rPr lang="en-US" dirty="0" err="1" smtClean="0"/>
              <a:t>vmail</a:t>
            </a:r>
            <a:r>
              <a:rPr lang="en-US" dirty="0" smtClean="0"/>
              <a:t> and email,</a:t>
            </a:r>
            <a:r>
              <a:rPr lang="en-US" baseline="0" dirty="0" smtClean="0"/>
              <a:t> a sequence that has different impact and messages for each time you leave a </a:t>
            </a:r>
            <a:r>
              <a:rPr lang="en-US" baseline="0" dirty="0" err="1" smtClean="0"/>
              <a:t>vm</a:t>
            </a:r>
            <a:r>
              <a:rPr lang="en-US" baseline="0" dirty="0" smtClean="0"/>
              <a:t>/email.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35</a:t>
            </a:fld>
            <a:endParaRPr lang="en-US"/>
          </a:p>
        </p:txBody>
      </p:sp>
    </p:spTree>
    <p:extLst>
      <p:ext uri="{BB962C8B-B14F-4D97-AF65-F5344CB8AC3E}">
        <p14:creationId xmlns:p14="http://schemas.microsoft.com/office/powerpoint/2010/main" val="1446780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Who’s who</a:t>
            </a:r>
            <a:r>
              <a:rPr lang="en-US" baseline="0" dirty="0" smtClean="0"/>
              <a:t> here? </a:t>
            </a:r>
          </a:p>
          <a:p>
            <a:endParaRPr lang="en-US" baseline="0" dirty="0" smtClean="0"/>
          </a:p>
          <a:p>
            <a:r>
              <a:rPr lang="en-US" baseline="0" dirty="0" smtClean="0"/>
              <a:t>The prospect is actually the big guy and you are the little guy. Despite the size differences you can still win! You will use BASHO to wear them down and gain leverage on them over time to eventually topple them over and then give you a call back.</a:t>
            </a:r>
            <a:endParaRPr lang="en-US" dirty="0"/>
          </a:p>
        </p:txBody>
      </p:sp>
      <p:sp>
        <p:nvSpPr>
          <p:cNvPr id="4" name="Slide Number Placeholder 3"/>
          <p:cNvSpPr>
            <a:spLocks noGrp="1"/>
          </p:cNvSpPr>
          <p:nvPr>
            <p:ph type="sldNum" sz="quarter" idx="10"/>
          </p:nvPr>
        </p:nvSpPr>
        <p:spPr/>
        <p:txBody>
          <a:bodyPr/>
          <a:lstStyle/>
          <a:p>
            <a:pPr>
              <a:defRPr/>
            </a:pPr>
            <a:fld id="{EBAE8A5D-D7A3-47EC-B474-07F6CAC2E2D5}" type="slidenum">
              <a:rPr lang="en-US" smtClean="0"/>
              <a:pPr>
                <a:defRPr/>
              </a:pPr>
              <a:t>36</a:t>
            </a:fld>
            <a:endParaRPr lang="en-US"/>
          </a:p>
        </p:txBody>
      </p:sp>
    </p:spTree>
    <p:extLst>
      <p:ext uri="{BB962C8B-B14F-4D97-AF65-F5344CB8AC3E}">
        <p14:creationId xmlns:p14="http://schemas.microsoft.com/office/powerpoint/2010/main" val="3496251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 tweak this a lot internally here, but the above is a pretty well agreed upon sequence of events</a:t>
            </a:r>
            <a:r>
              <a:rPr lang="en-US" baseline="0" dirty="0" smtClean="0"/>
              <a:t> when prospecting.</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37</a:t>
            </a:fld>
            <a:endParaRPr lang="en-US"/>
          </a:p>
        </p:txBody>
      </p:sp>
    </p:spTree>
    <p:extLst>
      <p:ext uri="{BB962C8B-B14F-4D97-AF65-F5344CB8AC3E}">
        <p14:creationId xmlns:p14="http://schemas.microsoft.com/office/powerpoint/2010/main" val="1248390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 here is an example of Basho Voicemail 1. Your</a:t>
            </a:r>
            <a:r>
              <a:rPr lang="en-US" baseline="0" dirty="0" smtClean="0"/>
              <a:t> email with follow a similar theme. (</a:t>
            </a:r>
            <a:r>
              <a:rPr lang="en-US" baseline="0" dirty="0" err="1" smtClean="0"/>
              <a:t>Jeetu</a:t>
            </a:r>
            <a:r>
              <a:rPr lang="en-US" baseline="0" dirty="0" smtClean="0"/>
              <a:t> reads it). There are a couple of elements we emphasize in this message. NOTE you’ll see we have the word “You” highlighted here, that’s the BASHO approach it focuses on what they did or need not what you want.</a:t>
            </a:r>
          </a:p>
          <a:p>
            <a:endParaRPr lang="en-US" baseline="0" dirty="0" smtClean="0"/>
          </a:p>
          <a:p>
            <a:r>
              <a:rPr lang="en-US" baseline="0" dirty="0" smtClean="0"/>
              <a:t>For example…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38</a:t>
            </a:fld>
            <a:endParaRPr lang="en-US"/>
          </a:p>
        </p:txBody>
      </p:sp>
    </p:spTree>
    <p:extLst>
      <p:ext uri="{BB962C8B-B14F-4D97-AF65-F5344CB8AC3E}">
        <p14:creationId xmlns:p14="http://schemas.microsoft.com/office/powerpoint/2010/main" val="5601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baseline="0" dirty="0" smtClean="0"/>
              <a:t>(Corey reads it). There are a couple of elements we emphasize in this message. For example…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39</a:t>
            </a:fld>
            <a:endParaRPr lang="en-US"/>
          </a:p>
        </p:txBody>
      </p:sp>
    </p:spTree>
    <p:extLst>
      <p:ext uri="{BB962C8B-B14F-4D97-AF65-F5344CB8AC3E}">
        <p14:creationId xmlns:p14="http://schemas.microsoft.com/office/powerpoint/2010/main" val="560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Make sure to keep this handy, each week we’ll be uploading</a:t>
            </a:r>
            <a:r>
              <a:rPr lang="en-US" baseline="0" dirty="0" smtClean="0"/>
              <a:t> the recording and slides to this URL</a:t>
            </a:r>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a:t>
            </a:fld>
            <a:endParaRPr lang="en-US"/>
          </a:p>
        </p:txBody>
      </p:sp>
    </p:spTree>
    <p:extLst>
      <p:ext uri="{BB962C8B-B14F-4D97-AF65-F5344CB8AC3E}">
        <p14:creationId xmlns:p14="http://schemas.microsoft.com/office/powerpoint/2010/main" val="3581696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baseline="0" dirty="0" smtClean="0"/>
              <a:t>(</a:t>
            </a:r>
            <a:r>
              <a:rPr lang="en-US" baseline="0" dirty="0" err="1" smtClean="0"/>
              <a:t>Jeetu</a:t>
            </a:r>
            <a:r>
              <a:rPr lang="en-US" baseline="0" dirty="0" smtClean="0"/>
              <a:t> reads it). There are a couple of elements we emphasize in this message. For example…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40</a:t>
            </a:fld>
            <a:endParaRPr lang="en-US"/>
          </a:p>
        </p:txBody>
      </p:sp>
    </p:spTree>
    <p:extLst>
      <p:ext uri="{BB962C8B-B14F-4D97-AF65-F5344CB8AC3E}">
        <p14:creationId xmlns:p14="http://schemas.microsoft.com/office/powerpoint/2010/main" val="5601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baseline="0" dirty="0" smtClean="0"/>
              <a:t>(Corey reads it). There are a couple of elements we emphasize in this message. For example…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41</a:t>
            </a:fld>
            <a:endParaRPr lang="en-US"/>
          </a:p>
        </p:txBody>
      </p:sp>
    </p:spTree>
    <p:extLst>
      <p:ext uri="{BB962C8B-B14F-4D97-AF65-F5344CB8AC3E}">
        <p14:creationId xmlns:p14="http://schemas.microsoft.com/office/powerpoint/2010/main" val="5601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 you have had</a:t>
            </a:r>
            <a:r>
              <a:rPr lang="en-US" baseline="0" dirty="0" smtClean="0"/>
              <a:t> a sequence of 4 attempts, a total of 8 touches with voicemail and email. They haven’t called you back or replied to your email. What do you do at this point? You are going to breakup with the prospect by going negative. </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42</a:t>
            </a:fld>
            <a:endParaRPr lang="en-US"/>
          </a:p>
        </p:txBody>
      </p:sp>
    </p:spTree>
    <p:extLst>
      <p:ext uri="{BB962C8B-B14F-4D97-AF65-F5344CB8AC3E}">
        <p14:creationId xmlns:p14="http://schemas.microsoft.com/office/powerpoint/2010/main" val="5601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baseline="0" dirty="0" smtClean="0"/>
              <a:t>(</a:t>
            </a:r>
            <a:r>
              <a:rPr lang="en-US" baseline="0" dirty="0" err="1" smtClean="0"/>
              <a:t>Jeetu</a:t>
            </a:r>
            <a:r>
              <a:rPr lang="en-US" baseline="0" dirty="0" smtClean="0"/>
              <a:t> reads it). There are a couple of elements we emphasize in this message. For example…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43</a:t>
            </a:fld>
            <a:endParaRPr lang="en-US"/>
          </a:p>
        </p:txBody>
      </p:sp>
    </p:spTree>
    <p:extLst>
      <p:ext uri="{BB962C8B-B14F-4D97-AF65-F5344CB8AC3E}">
        <p14:creationId xmlns:p14="http://schemas.microsoft.com/office/powerpoint/2010/main" val="5601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Jeetu</a:t>
            </a:r>
            <a:r>
              <a:rPr lang="en-US" baseline="0" dirty="0" smtClean="0"/>
              <a:t>:</a:t>
            </a:r>
          </a:p>
          <a:p>
            <a:endParaRPr lang="en-US" baseline="0" dirty="0" smtClean="0"/>
          </a:p>
          <a:p>
            <a:r>
              <a:rPr lang="en-US" baseline="0" dirty="0" smtClean="0"/>
              <a:t>So those 5 example voicemail messages we shared with you is very similar to how you would configure your email templates. We use Salesforce.com as the CRM and we have these message in templates so all we have to do is click on “Select Template” and pick the appropriate template depending on our attempt.</a:t>
            </a:r>
          </a:p>
          <a:p>
            <a:endParaRPr lang="en-US" baseline="0" dirty="0" smtClean="0"/>
          </a:p>
          <a:p>
            <a:r>
              <a:rPr lang="en-US" baseline="0" dirty="0" smtClean="0"/>
              <a:t>Alternatively you can use GMAIL or Outlook as well to host your templates if you </a:t>
            </a:r>
            <a:r>
              <a:rPr lang="en-US" baseline="0" smtClean="0"/>
              <a:t>don’t have a CRM.</a:t>
            </a:r>
            <a:endParaRPr lang="en-US" baseline="0" dirty="0" smtClean="0"/>
          </a:p>
        </p:txBody>
      </p:sp>
      <p:sp>
        <p:nvSpPr>
          <p:cNvPr id="4" name="Slide Number Placeholder 3"/>
          <p:cNvSpPr>
            <a:spLocks noGrp="1"/>
          </p:cNvSpPr>
          <p:nvPr>
            <p:ph type="sldNum" sz="quarter" idx="10"/>
          </p:nvPr>
        </p:nvSpPr>
        <p:spPr/>
        <p:txBody>
          <a:bodyPr/>
          <a:lstStyle/>
          <a:p>
            <a:fld id="{1FB4BBB5-2E49-46BB-B3C3-5582B0C0FB9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Discuss how to do this via phone. </a:t>
            </a:r>
          </a:p>
        </p:txBody>
      </p:sp>
      <p:sp>
        <p:nvSpPr>
          <p:cNvPr id="4" name="Slide Number Placeholder 3"/>
          <p:cNvSpPr>
            <a:spLocks noGrp="1"/>
          </p:cNvSpPr>
          <p:nvPr>
            <p:ph type="sldNum" sz="quarter" idx="10"/>
          </p:nvPr>
        </p:nvSpPr>
        <p:spPr/>
        <p:txBody>
          <a:bodyPr/>
          <a:lstStyle/>
          <a:p>
            <a:fld id="{1FB4BBB5-2E49-46BB-B3C3-5582B0C0FB9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Here at </a:t>
            </a:r>
            <a:r>
              <a:rPr lang="en-US" dirty="0" err="1" smtClean="0"/>
              <a:t>HubSpot</a:t>
            </a:r>
            <a:r>
              <a:rPr lang="en-US" dirty="0" smtClean="0"/>
              <a:t> we rate our leads so we know how to better</a:t>
            </a:r>
            <a:r>
              <a:rPr lang="en-US" baseline="0" dirty="0" smtClean="0"/>
              <a:t> prioritize our time. We get thousands of leads a month so this is critical to us, but even if we only get 100s, this would still be critical so you could best understand ways to prioritize your prospecting time.</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US" sz="2800" dirty="0" err="1">
                <a:solidFill>
                  <a:srgbClr val="000000"/>
                </a:solidFill>
              </a:rPr>
              <a:t>Jeetu</a:t>
            </a:r>
            <a:r>
              <a:rPr lang="en-US" sz="2800" dirty="0">
                <a:solidFill>
                  <a:srgbClr val="000000"/>
                </a:solidFill>
              </a:rPr>
              <a:t>:</a:t>
            </a:r>
          </a:p>
          <a:p>
            <a:pPr>
              <a:lnSpc>
                <a:spcPct val="95000"/>
              </a:lnSpc>
            </a:pPr>
            <a:r>
              <a:rPr lang="en-US" sz="2800" dirty="0">
                <a:solidFill>
                  <a:srgbClr val="000000"/>
                </a:solidFill>
              </a:rPr>
              <a:t>Lead Ratings…(use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47</a:t>
            </a:fld>
            <a:endParaRPr lang="en-US"/>
          </a:p>
        </p:txBody>
      </p:sp>
    </p:spTree>
    <p:extLst>
      <p:ext uri="{BB962C8B-B14F-4D97-AF65-F5344CB8AC3E}">
        <p14:creationId xmlns:p14="http://schemas.microsoft.com/office/powerpoint/2010/main" val="1210195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48</a:t>
            </a:fld>
            <a:endParaRPr lang="en-US"/>
          </a:p>
        </p:txBody>
      </p:sp>
    </p:spTree>
    <p:extLst>
      <p:ext uri="{BB962C8B-B14F-4D97-AF65-F5344CB8AC3E}">
        <p14:creationId xmlns:p14="http://schemas.microsoft.com/office/powerpoint/2010/main" val="400136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Jeetu</a:t>
            </a:r>
            <a:r>
              <a:rPr lang="en-US" dirty="0" smtClean="0"/>
              <a:t>:</a:t>
            </a:r>
          </a:p>
          <a:p>
            <a:endParaRPr lang="en-US" dirty="0" smtClean="0"/>
          </a:p>
          <a:p>
            <a:r>
              <a:rPr lang="en-US" dirty="0" smtClean="0"/>
              <a:t>As we begin to close up let’s run through some DO’s and DONT’s based on today’s session.</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Corey:</a:t>
            </a:r>
          </a:p>
          <a:p>
            <a:pPr>
              <a:buFontTx/>
              <a:buNone/>
            </a:pPr>
            <a:endParaRPr lang="en-US" dirty="0" smtClean="0"/>
          </a:p>
          <a:p>
            <a:pPr>
              <a:buFontTx/>
              <a:buNone/>
            </a:pPr>
            <a:r>
              <a:rPr lang="en-US" dirty="0" smtClean="0"/>
              <a:t>The first is that this session is being recorded</a:t>
            </a:r>
            <a:r>
              <a:rPr lang="en-US" baseline="0" dirty="0" smtClean="0"/>
              <a:t> and we’ll be emailing you a link to the recording by the end of the day. If you have colleagues or partners who were unable to attend today, definitely have them watch the recording prior to the session next week. Please post any questions into the chat pane and we’ll answer any questions towards the end.</a:t>
            </a:r>
          </a:p>
          <a:p>
            <a:pPr>
              <a:buFontTx/>
              <a:buNone/>
            </a:pPr>
            <a:endParaRPr lang="en-US" baseline="0" dirty="0" smtClean="0"/>
          </a:p>
          <a:p>
            <a:pPr>
              <a:buFontTx/>
              <a:buNone/>
            </a:pPr>
            <a:endParaRPr lang="en-US" baseline="0" dirty="0" smtClean="0"/>
          </a:p>
          <a:p>
            <a:pPr>
              <a:buFontTx/>
              <a:buNone/>
            </a:pPr>
            <a:endParaRPr lang="en-US" dirty="0" smtClean="0"/>
          </a:p>
        </p:txBody>
      </p:sp>
      <p:sp>
        <p:nvSpPr>
          <p:cNvPr id="4" name="Slide Number Placeholder 3"/>
          <p:cNvSpPr>
            <a:spLocks noGrp="1"/>
          </p:cNvSpPr>
          <p:nvPr>
            <p:ph type="sldNum" sz="quarter" idx="10"/>
          </p:nvPr>
        </p:nvSpPr>
        <p:spPr/>
        <p:txBody>
          <a:bodyPr/>
          <a:lstStyle/>
          <a:p>
            <a:fld id="{FB7FDFC7-D330-4C1D-A26E-B99BA4E8F515}"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322399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Dos and Don’t</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50</a:t>
            </a:fld>
            <a:endParaRPr lang="en-US"/>
          </a:p>
        </p:txBody>
      </p:sp>
    </p:spTree>
    <p:extLst>
      <p:ext uri="{BB962C8B-B14F-4D97-AF65-F5344CB8AC3E}">
        <p14:creationId xmlns:p14="http://schemas.microsoft.com/office/powerpoint/2010/main" val="1465822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Here are today’s big take-</a:t>
            </a:r>
            <a:r>
              <a:rPr lang="en-US" dirty="0" err="1" smtClean="0"/>
              <a:t>aways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We’re going to re-iterate this again this week. There’s really no substitute</a:t>
            </a:r>
            <a:r>
              <a:rPr lang="en-US" baseline="0" dirty="0" smtClean="0"/>
              <a:t> for activity, process and skills can be taught and will be two things you’ll learn during this webinar series, but activity is the number 1 best thing you can do for your business when it comes to leads and lead generation.</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52</a:t>
            </a:fld>
            <a:endParaRPr lang="en-US"/>
          </a:p>
        </p:txBody>
      </p:sp>
    </p:spTree>
    <p:extLst>
      <p:ext uri="{BB962C8B-B14F-4D97-AF65-F5344CB8AC3E}">
        <p14:creationId xmlns:p14="http://schemas.microsoft.com/office/powerpoint/2010/main" val="106207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p>
          <a:p>
            <a:endParaRPr lang="en-US" dirty="0" smtClean="0"/>
          </a:p>
          <a:p>
            <a:r>
              <a:rPr lang="en-US" dirty="0" smtClean="0"/>
              <a:t>So everyone knows we love working closely with you guys and often times that does involve some homework. As</a:t>
            </a:r>
            <a:r>
              <a:rPr lang="en-US" baseline="0" dirty="0" smtClean="0"/>
              <a:t> we wind down let’s talk about the things you need to do this week to be successful this week in terms of your research and prospecting stages.</a:t>
            </a:r>
          </a:p>
          <a:p>
            <a:endParaRPr lang="en-US" baseline="0" dirty="0" smtClean="0"/>
          </a:p>
          <a:p>
            <a:r>
              <a:rPr lang="en-US" baseline="0" dirty="0" smtClean="0"/>
              <a:t>We’ve also added a few great quotes and stats to help guide you along as well.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So as</a:t>
            </a:r>
            <a:r>
              <a:rPr lang="en-US" baseline="0" dirty="0" smtClean="0"/>
              <a:t> Corey shared, don’t skip steps. In general, 80% of sales are made on the 5</a:t>
            </a:r>
            <a:r>
              <a:rPr lang="en-US" baseline="30000" dirty="0" smtClean="0"/>
              <a:t>th</a:t>
            </a:r>
            <a:r>
              <a:rPr lang="en-US" baseline="0" dirty="0" smtClean="0"/>
              <a:t> contact. (</a:t>
            </a:r>
            <a:r>
              <a:rPr lang="en-US" baseline="0" dirty="0" err="1" smtClean="0"/>
              <a:t>Jeetu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54</a:t>
            </a:fld>
            <a:endParaRPr lang="en-US"/>
          </a:p>
        </p:txBody>
      </p:sp>
    </p:spTree>
    <p:extLst>
      <p:ext uri="{BB962C8B-B14F-4D97-AF65-F5344CB8AC3E}">
        <p14:creationId xmlns:p14="http://schemas.microsoft.com/office/powerpoint/2010/main" val="3594541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Jeetu</a:t>
            </a:r>
            <a:r>
              <a:rPr lang="en-US" dirty="0" smtClean="0"/>
              <a:t>:</a:t>
            </a:r>
          </a:p>
          <a:p>
            <a:endParaRPr lang="en-US" dirty="0" smtClean="0"/>
          </a:p>
          <a:p>
            <a:r>
              <a:rPr lang="en-US" dirty="0" smtClean="0"/>
              <a:t>On a final notes, here are some of my favorite quotes.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55</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err="1" smtClean="0"/>
              <a:t>Aaand</a:t>
            </a:r>
            <a:r>
              <a:rPr lang="en-US" dirty="0" smtClean="0"/>
              <a:t> to the fun part,  here is today’s homework.</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56</a:t>
            </a:fld>
            <a:endParaRPr lang="en-US"/>
          </a:p>
        </p:txBody>
      </p:sp>
    </p:spTree>
    <p:extLst>
      <p:ext uri="{BB962C8B-B14F-4D97-AF65-F5344CB8AC3E}">
        <p14:creationId xmlns:p14="http://schemas.microsoft.com/office/powerpoint/2010/main" val="871709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57</a:t>
            </a:fld>
            <a:endParaRPr lang="en-US"/>
          </a:p>
        </p:txBody>
      </p:sp>
    </p:spTree>
    <p:extLst>
      <p:ext uri="{BB962C8B-B14F-4D97-AF65-F5344CB8AC3E}">
        <p14:creationId xmlns:p14="http://schemas.microsoft.com/office/powerpoint/2010/main" val="25565938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041D69-8DD8-F74D-A965-467C9E7DA60E}" type="slidenum">
              <a:rPr lang="en-US" smtClean="0"/>
              <a:pPr/>
              <a:t>58</a:t>
            </a:fld>
            <a:endParaRPr lang="en-US"/>
          </a:p>
        </p:txBody>
      </p:sp>
    </p:spTree>
    <p:extLst>
      <p:ext uri="{BB962C8B-B14F-4D97-AF65-F5344CB8AC3E}">
        <p14:creationId xmlns:p14="http://schemas.microsoft.com/office/powerpoint/2010/main" val="90228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Register your leads, as often as possible and as many</a:t>
            </a:r>
            <a:r>
              <a:rPr lang="en-US" baseline="0" dirty="0" smtClean="0"/>
              <a:t> as possible. This will help your channel account manager focus the time you spend together and help coach you through to achieve some big wins on these accounts.</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6</a:t>
            </a:fld>
            <a:endParaRPr lang="en-US"/>
          </a:p>
        </p:txBody>
      </p:sp>
    </p:spTree>
    <p:extLst>
      <p:ext uri="{BB962C8B-B14F-4D97-AF65-F5344CB8AC3E}">
        <p14:creationId xmlns:p14="http://schemas.microsoft.com/office/powerpoint/2010/main" val="224975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If you haven’t already make sure you have joined the LinkedIn</a:t>
            </a:r>
            <a:r>
              <a:rPr lang="en-US" baseline="0" dirty="0" smtClean="0"/>
              <a:t> Group “</a:t>
            </a:r>
            <a:r>
              <a:rPr lang="en-US" baseline="0" dirty="0" err="1" smtClean="0"/>
              <a:t>HubSpot</a:t>
            </a:r>
            <a:r>
              <a:rPr lang="en-US" baseline="0" dirty="0" smtClean="0"/>
              <a:t> Partners Forum” and make sure to setup the email settings for a daily digest of all activity in the group so you don’t miss anything to help you sell better, move quicker and network easier.</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7</a:t>
            </a:fld>
            <a:endParaRPr lang="en-US"/>
          </a:p>
        </p:txBody>
      </p:sp>
    </p:spTree>
    <p:extLst>
      <p:ext uri="{BB962C8B-B14F-4D97-AF65-F5344CB8AC3E}">
        <p14:creationId xmlns:p14="http://schemas.microsoft.com/office/powerpoint/2010/main" val="160732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If you have an opportunity</a:t>
            </a:r>
            <a:r>
              <a:rPr lang="en-US" baseline="0" dirty="0" smtClean="0"/>
              <a:t> in play right now that you are working be sure to schedule time with your Channel Account Manager </a:t>
            </a:r>
            <a:r>
              <a:rPr lang="en-US" baseline="0" dirty="0" err="1" smtClean="0"/>
              <a:t>asap</a:t>
            </a:r>
            <a:r>
              <a:rPr lang="en-US" baseline="0" dirty="0" smtClean="0"/>
              <a:t>. He/she will help you determine the best ways to approach next steps and what items you’ll need to be successful.</a:t>
            </a:r>
            <a:endParaRPr lang="en-US" dirty="0"/>
          </a:p>
        </p:txBody>
      </p:sp>
      <p:sp>
        <p:nvSpPr>
          <p:cNvPr id="4" name="Slide Number Placeholder 3"/>
          <p:cNvSpPr>
            <a:spLocks noGrp="1"/>
          </p:cNvSpPr>
          <p:nvPr>
            <p:ph type="sldNum" sz="quarter" idx="10"/>
          </p:nvPr>
        </p:nvSpPr>
        <p:spPr/>
        <p:txBody>
          <a:bodyPr/>
          <a:lstStyle/>
          <a:p>
            <a:fld id="{07041D69-8DD8-F74D-A965-467C9E7DA60E}" type="slidenum">
              <a:rPr lang="en-US" smtClean="0"/>
              <a:pPr/>
              <a:t>8</a:t>
            </a:fld>
            <a:endParaRPr lang="en-US"/>
          </a:p>
        </p:txBody>
      </p:sp>
    </p:spTree>
    <p:extLst>
      <p:ext uri="{BB962C8B-B14F-4D97-AF65-F5344CB8AC3E}">
        <p14:creationId xmlns:p14="http://schemas.microsoft.com/office/powerpoint/2010/main" val="199366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a:t>
            </a:r>
          </a:p>
          <a:p>
            <a:endParaRPr lang="en-US" dirty="0" smtClean="0"/>
          </a:p>
          <a:p>
            <a:r>
              <a:rPr lang="en-US" dirty="0" smtClean="0"/>
              <a:t>Since we’re talking about leads today I wanted to throw in a friendly reminder to get your eBooks start</a:t>
            </a:r>
            <a:r>
              <a:rPr lang="en-US" baseline="0" dirty="0" smtClean="0"/>
              <a:t> using them on your website TODAY to start generating inbound leads </a:t>
            </a:r>
            <a:r>
              <a:rPr lang="en-US" baseline="0" dirty="0" smtClean="0">
                <a:sym typeface="Wingdings" pitchFamily="2" charset="2"/>
              </a:rPr>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7041D69-8DD8-F74D-A965-467C9E7DA60E}" type="slidenum">
              <a:rPr lang="en-US" smtClean="0"/>
              <a:pPr/>
              <a:t>9</a:t>
            </a:fld>
            <a:endParaRPr lang="en-US"/>
          </a:p>
        </p:txBody>
      </p:sp>
    </p:spTree>
    <p:extLst>
      <p:ext uri="{BB962C8B-B14F-4D97-AF65-F5344CB8AC3E}">
        <p14:creationId xmlns:p14="http://schemas.microsoft.com/office/powerpoint/2010/main" val="385758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457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651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HubSpot Grey">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373887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5038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Full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6413"/>
          </a:xfrm>
        </p:spPr>
        <p:txBody>
          <a:bodyPr/>
          <a:lstStyle>
            <a:lvl1pPr marL="0" indent="0">
              <a:buNone/>
              <a:defRPr baseline="0"/>
            </a:lvl1pPr>
          </a:lstStyle>
          <a:p>
            <a:r>
              <a:rPr lang="en-US" dirty="0" smtClean="0"/>
              <a:t>Click to insert background image</a:t>
            </a:r>
            <a:endParaRPr lang="en-US" dirty="0"/>
          </a:p>
        </p:txBody>
      </p:sp>
      <p:sp>
        <p:nvSpPr>
          <p:cNvPr id="4" name="Oval 3"/>
          <p:cNvSpPr/>
          <p:nvPr userDrawn="1"/>
        </p:nvSpPr>
        <p:spPr bwMode="auto">
          <a:xfrm>
            <a:off x="3964898" y="2895600"/>
            <a:ext cx="4721902" cy="457200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4C545B"/>
              </a:solidFill>
              <a:latin typeface="Franklin Gothic Book"/>
              <a:ea typeface="ＭＳ Ｐゴシック" pitchFamily="1" charset="-128"/>
            </a:endParaRPr>
          </a:p>
        </p:txBody>
      </p:sp>
      <p:cxnSp>
        <p:nvCxnSpPr>
          <p:cNvPr id="7" name="Straight Connector 6"/>
          <p:cNvCxnSpPr/>
          <p:nvPr userDrawn="1"/>
        </p:nvCxnSpPr>
        <p:spPr>
          <a:xfrm>
            <a:off x="5486400" y="4038600"/>
            <a:ext cx="0" cy="251460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588061" y="4586656"/>
            <a:ext cx="2958292" cy="1143000"/>
          </a:xfrm>
        </p:spPr>
        <p:txBody>
          <a:bodyPr>
            <a:noAutofit/>
          </a:bodyPr>
          <a:lstStyle>
            <a:lvl1pPr>
              <a:lnSpc>
                <a:spcPct val="80000"/>
              </a:lnSpc>
              <a:defRPr sz="4800"/>
            </a:lvl1pPr>
          </a:lstStyle>
          <a:p>
            <a:r>
              <a:rPr lang="en-US" dirty="0" smtClean="0"/>
              <a:t>CLICK TO EDIT MASTER TITLE STYLE</a:t>
            </a:r>
            <a:endParaRPr lang="en-US" dirty="0"/>
          </a:p>
        </p:txBody>
      </p:sp>
      <p:sp>
        <p:nvSpPr>
          <p:cNvPr id="10" name="Title 1"/>
          <p:cNvSpPr txBox="1">
            <a:spLocks/>
          </p:cNvSpPr>
          <p:nvPr userDrawn="1"/>
        </p:nvSpPr>
        <p:spPr>
          <a:xfrm>
            <a:off x="2436455" y="4607004"/>
            <a:ext cx="2958292" cy="11430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5400" kern="1200">
                <a:solidFill>
                  <a:srgbClr val="434343"/>
                </a:solidFill>
                <a:latin typeface="Helvetica LT Std Cond"/>
                <a:ea typeface="+mj-ea"/>
                <a:cs typeface="Helvetica LT Std Cond"/>
              </a:defRPr>
            </a:lvl1pPr>
          </a:lstStyle>
          <a:p>
            <a:pPr algn="r"/>
            <a:r>
              <a:rPr lang="en-US" sz="16600" dirty="0" smtClean="0">
                <a:latin typeface="Franklin Gothic Book"/>
                <a:cs typeface="Franklin Gothic Book"/>
              </a:rPr>
              <a:t>#</a:t>
            </a:r>
            <a:endParaRPr lang="en-US" sz="16600" dirty="0">
              <a:latin typeface="Franklin Gothic Book"/>
              <a:cs typeface="Franklin Gothic Book"/>
            </a:endParaRPr>
          </a:p>
        </p:txBody>
      </p:sp>
    </p:spTree>
    <p:extLst>
      <p:ext uri="{BB962C8B-B14F-4D97-AF65-F5344CB8AC3E}">
        <p14:creationId xmlns:p14="http://schemas.microsoft.com/office/powerpoint/2010/main" val="224631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406105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213058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341175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bSpot Ch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16A70-B40B-244D-88B2-51C46D5EA237}" type="slidenum">
              <a:rPr lang="en-US" smtClean="0"/>
              <a:pPr/>
              <a:t>‹#›</a:t>
            </a:fld>
            <a:endParaRPr lang="en-US"/>
          </a:p>
        </p:txBody>
      </p:sp>
      <p:sp>
        <p:nvSpPr>
          <p:cNvPr id="3" name="Chart Placeholder 2"/>
          <p:cNvSpPr>
            <a:spLocks noGrp="1"/>
          </p:cNvSpPr>
          <p:nvPr>
            <p:ph type="chart" sz="quarter" idx="13" hasCustomPrompt="1"/>
          </p:nvPr>
        </p:nvSpPr>
        <p:spPr>
          <a:xfrm>
            <a:off x="1212850" y="1111250"/>
            <a:ext cx="6594475" cy="4964113"/>
          </a:xfrm>
        </p:spPr>
        <p:txBody>
          <a:bodyPr/>
          <a:lstStyle>
            <a:lvl1pPr marL="0" indent="0">
              <a:buNone/>
              <a:defRPr/>
            </a:lvl1pPr>
          </a:lstStyle>
          <a:p>
            <a:r>
              <a:rPr lang="en-US" dirty="0" smtClean="0"/>
              <a:t> </a:t>
            </a:r>
            <a:endParaRPr lang="en-US" dirty="0"/>
          </a:p>
        </p:txBody>
      </p:sp>
      <p:sp>
        <p:nvSpPr>
          <p:cNvPr id="5" name="Title 1"/>
          <p:cNvSpPr>
            <a:spLocks noGrp="1"/>
          </p:cNvSpPr>
          <p:nvPr>
            <p:ph type="title"/>
          </p:nvPr>
        </p:nvSpPr>
        <p:spPr>
          <a:xfrm>
            <a:off x="486062" y="46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538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hs_wall_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12700" y="381000"/>
            <a:ext cx="2586038"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3"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36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533400"/>
          </a:xfrm>
          <a:noFill/>
          <a:ln>
            <a:noFill/>
          </a:ln>
        </p:spPr>
        <p:txBody>
          <a:bodyPr/>
          <a:lstStyle>
            <a:lvl1pPr>
              <a:spcBef>
                <a:spcPts val="0"/>
              </a:spcBef>
              <a:buNone/>
              <a:defRPr sz="2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71349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914400" y="5116513"/>
            <a:ext cx="1828800" cy="369887"/>
          </a:xfrm>
          <a:prstGeom prst="rect">
            <a:avLst/>
          </a:prstGeom>
          <a:noFill/>
        </p:spPr>
        <p:txBody>
          <a:bodyPr>
            <a:spAutoFit/>
          </a:bodyPr>
          <a:lstStyle/>
          <a:p>
            <a:pPr defTabSz="914400">
              <a:defRPr/>
            </a:pPr>
            <a:fld id="{D0D8A33A-ABAE-4F93-AA52-9DAEE761656E}" type="datetime4">
              <a:rPr lang="en-US">
                <a:solidFill>
                  <a:srgbClr val="4C545B">
                    <a:lumMod val="40000"/>
                    <a:lumOff val="60000"/>
                  </a:srgbClr>
                </a:solidFill>
                <a:latin typeface="Arial"/>
              </a:rPr>
              <a:pPr defTabSz="914400">
                <a:defRPr/>
              </a:pPr>
              <a:t>April 29, 2013</a:t>
            </a:fld>
            <a:endParaRPr lang="en-US" dirty="0">
              <a:solidFill>
                <a:srgbClr val="4C545B">
                  <a:lumMod val="40000"/>
                  <a:lumOff val="60000"/>
                </a:srgbClr>
              </a:solidFill>
              <a:latin typeface="Arial"/>
            </a:endParaRPr>
          </a:p>
        </p:txBody>
      </p:sp>
      <p:sp>
        <p:nvSpPr>
          <p:cNvPr id="6" name="Rectangle 5"/>
          <p:cNvSpPr/>
          <p:nvPr userDrawn="1"/>
        </p:nvSpPr>
        <p:spPr>
          <a:xfrm>
            <a:off x="-12700" y="381000"/>
            <a:ext cx="2586038"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1" descr="hubspot_200x76.png"/>
          <p:cNvPicPr>
            <a:picLocks noChangeAspect="1"/>
          </p:cNvPicPr>
          <p:nvPr userDrawn="1"/>
        </p:nvPicPr>
        <p:blipFill>
          <a:blip r:embed="rId2" cstate="print"/>
          <a:srcRect/>
          <a:stretch>
            <a:fillRect/>
          </a:stretch>
        </p:blipFill>
        <p:spPr bwMode="auto">
          <a:xfrm>
            <a:off x="990600" y="650875"/>
            <a:ext cx="1428750" cy="542925"/>
          </a:xfrm>
          <a:prstGeom prst="rect">
            <a:avLst/>
          </a:prstGeom>
          <a:noFill/>
          <a:ln w="9525">
            <a:noFill/>
            <a:miter lim="800000"/>
            <a:headEnd/>
            <a:tailEnd/>
          </a:ln>
        </p:spPr>
      </p:pic>
      <p:sp>
        <p:nvSpPr>
          <p:cNvPr id="16" name="Title 1"/>
          <p:cNvSpPr>
            <a:spLocks noGrp="1"/>
          </p:cNvSpPr>
          <p:nvPr>
            <p:ph type="ctrTitle"/>
          </p:nvPr>
        </p:nvSpPr>
        <p:spPr>
          <a:xfrm>
            <a:off x="914400" y="1981200"/>
            <a:ext cx="77724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914400" y="4812268"/>
            <a:ext cx="7772400" cy="367993"/>
          </a:xfrm>
        </p:spPr>
        <p:txBody>
          <a:bodyPr/>
          <a:lstStyle>
            <a:lvl1pPr marL="0" indent="0" algn="l">
              <a:buNone/>
              <a:defRPr sz="1800" baseline="0">
                <a:solidFill>
                  <a:schemeClr val="tx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4" name="Text Placeholder 16"/>
          <p:cNvSpPr>
            <a:spLocks noGrp="1"/>
          </p:cNvSpPr>
          <p:nvPr>
            <p:ph type="body" sz="quarter" idx="10"/>
          </p:nvPr>
        </p:nvSpPr>
        <p:spPr>
          <a:xfrm>
            <a:off x="914400" y="2590800"/>
            <a:ext cx="7772400" cy="381000"/>
          </a:xfrm>
          <a:noFill/>
          <a:ln>
            <a:noFill/>
          </a:ln>
        </p:spPr>
        <p:txBody>
          <a:bodyPr/>
          <a:lstStyle>
            <a:lvl1pPr>
              <a:buNone/>
              <a:defRPr sz="1800" baseline="0">
                <a:solidFill>
                  <a:schemeClr val="tx1">
                    <a:lumMod val="40000"/>
                    <a:lumOff val="6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471702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1650"/>
          </a:xfrm>
        </p:spPr>
        <p:txBody>
          <a:bodyPr/>
          <a:lstStyle>
            <a:lvl1pPr marL="0" indent="0">
              <a:buNone/>
              <a:defRPr baseline="0"/>
            </a:lvl1pPr>
          </a:lstStyle>
          <a:p>
            <a:r>
              <a:rPr lang="en-US" dirty="0" smtClean="0"/>
              <a:t>Click to insert background image</a:t>
            </a:r>
            <a:endParaRPr lang="en-US" dirty="0"/>
          </a:p>
        </p:txBody>
      </p:sp>
      <p:sp>
        <p:nvSpPr>
          <p:cNvPr id="7" name="Title 1"/>
          <p:cNvSpPr>
            <a:spLocks noGrp="1"/>
          </p:cNvSpPr>
          <p:nvPr>
            <p:ph type="ctrTitle" hasCustomPrompt="1"/>
          </p:nvPr>
        </p:nvSpPr>
        <p:spPr>
          <a:xfrm>
            <a:off x="685800" y="3342545"/>
            <a:ext cx="6400800" cy="1470025"/>
          </a:xfrm>
        </p:spPr>
        <p:txBody>
          <a:bodyPr>
            <a:noAutofit/>
          </a:bodyPr>
          <a:lstStyle>
            <a:lvl1pPr>
              <a:lnSpc>
                <a:spcPct val="80000"/>
              </a:lnSpc>
              <a:defRPr sz="80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8"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109098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082D6722-3D6F-46E5-A67D-16D0D9A1DFD3}"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162719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defRPr sz="20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47E76231-09EA-4F2B-9952-17FBC5EF366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509414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8"/>
          <p:cNvSpPr>
            <a:spLocks noGrp="1"/>
          </p:cNvSpPr>
          <p:nvPr>
            <p:ph type="sldNum" sz="quarter" idx="14"/>
          </p:nvPr>
        </p:nvSpPr>
        <p:spPr/>
        <p:txBody>
          <a:bodyPr/>
          <a:lstStyle>
            <a:lvl1pPr>
              <a:defRPr/>
            </a:lvl1pPr>
          </a:lstStyle>
          <a:p>
            <a:pPr>
              <a:defRPr/>
            </a:pPr>
            <a:fld id="{ECF26622-2A47-4709-9C4F-29A0D836E1F4}"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6004935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6C666D2D-3E27-4247-B93A-971800060BEB}"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4070612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0568689E-7EB5-4AAD-B7CF-C703DDEDECE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14280426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defRPr/>
            </a:lvl1pPr>
          </a:lstStyle>
          <a:p>
            <a:pPr>
              <a:defRPr/>
            </a:pPr>
            <a:fld id="{9497E07E-BB98-43DF-AC39-50A4CEE36A65}"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42081122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8"/>
          <p:cNvSpPr>
            <a:spLocks noGrp="1"/>
          </p:cNvSpPr>
          <p:nvPr>
            <p:ph type="sldNum" sz="quarter" idx="10"/>
          </p:nvPr>
        </p:nvSpPr>
        <p:spPr/>
        <p:txBody>
          <a:bodyPr/>
          <a:lstStyle>
            <a:lvl1pPr algn="r">
              <a:defRPr sz="1200" smtClean="0">
                <a:solidFill>
                  <a:schemeClr val="tx1"/>
                </a:solidFill>
              </a:defRPr>
            </a:lvl1pPr>
          </a:lstStyle>
          <a:p>
            <a:pPr>
              <a:defRPr/>
            </a:pPr>
            <a:fld id="{45926144-1E7E-4F54-9F0C-6BEF7F5A3099}"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23823568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C62B73ED-0BC8-4D27-BB4F-71D4D8B46F40}"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29797825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White Background">
    <p:spTree>
      <p:nvGrpSpPr>
        <p:cNvPr id="1" name=""/>
        <p:cNvGrpSpPr/>
        <p:nvPr/>
      </p:nvGrpSpPr>
      <p:grpSpPr>
        <a:xfrm>
          <a:off x="0" y="0"/>
          <a:ext cx="0" cy="0"/>
          <a:chOff x="0" y="0"/>
          <a:chExt cx="0" cy="0"/>
        </a:xfrm>
      </p:grpSpPr>
      <p:sp>
        <p:nvSpPr>
          <p:cNvPr id="3" name="Rectangle 2"/>
          <p:cNvSpPr/>
          <p:nvPr userDrawn="1"/>
        </p:nvSpPr>
        <p:spPr>
          <a:xfrm>
            <a:off x="0" y="914400"/>
            <a:ext cx="9144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C933E570-E286-4532-A9F1-E76F5688901D}"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3347422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Gradient and Logo">
    <p:spTree>
      <p:nvGrpSpPr>
        <p:cNvPr id="1" name=""/>
        <p:cNvGrpSpPr/>
        <p:nvPr/>
      </p:nvGrpSpPr>
      <p:grpSpPr>
        <a:xfrm>
          <a:off x="0" y="0"/>
          <a:ext cx="0" cy="0"/>
          <a:chOff x="0" y="0"/>
          <a:chExt cx="0" cy="0"/>
        </a:xfrm>
      </p:grpSpPr>
      <p:pic>
        <p:nvPicPr>
          <p:cNvPr id="2" name="Picture 6" descr="hubspot_trans.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lvl1pPr>
              <a:defRPr sz="1100" smtClean="0">
                <a:latin typeface="Georgia" pitchFamily="18" charset="0"/>
              </a:defRPr>
            </a:lvl1pPr>
          </a:lstStyle>
          <a:p>
            <a:pPr>
              <a:defRPr/>
            </a:pPr>
            <a:fld id="{A4419998-EAD6-4D15-8FDF-20FD41DE7097}" type="slidenum">
              <a:rPr lang="en-US">
                <a:solidFill>
                  <a:srgbClr val="4C545B"/>
                </a:solidFill>
              </a:rPr>
              <a:pPr>
                <a:defRPr/>
              </a:pPr>
              <a:t>‹#›</a:t>
            </a:fld>
            <a:endParaRPr lang="en-US">
              <a:solidFill>
                <a:srgbClr val="4C545B"/>
              </a:solidFill>
            </a:endParaRPr>
          </a:p>
        </p:txBody>
      </p:sp>
    </p:spTree>
    <p:extLst>
      <p:ext uri="{BB962C8B-B14F-4D97-AF65-F5344CB8AC3E}">
        <p14:creationId xmlns:p14="http://schemas.microsoft.com/office/powerpoint/2010/main" val="8923775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rocket Title Slide">
    <p:spTree>
      <p:nvGrpSpPr>
        <p:cNvPr id="1" name=""/>
        <p:cNvGrpSpPr/>
        <p:nvPr/>
      </p:nvGrpSpPr>
      <p:grpSpPr>
        <a:xfrm>
          <a:off x="0" y="0"/>
          <a:ext cx="0" cy="0"/>
          <a:chOff x="0" y="0"/>
          <a:chExt cx="0" cy="0"/>
        </a:xfrm>
      </p:grpSpPr>
      <p:pic>
        <p:nvPicPr>
          <p:cNvPr id="4" name="Picture 3"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ctrTitle" hasCustomPrompt="1"/>
          </p:nvPr>
        </p:nvSpPr>
        <p:spPr>
          <a:xfrm>
            <a:off x="685800" y="3342545"/>
            <a:ext cx="6400800" cy="1470025"/>
          </a:xfrm>
        </p:spPr>
        <p:txBody>
          <a:bodyPr>
            <a:noAutofit/>
          </a:bodyPr>
          <a:lstStyle>
            <a:lvl1pPr>
              <a:lnSpc>
                <a:spcPct val="80000"/>
              </a:lnSpc>
              <a:defRPr sz="5400">
                <a:solidFill>
                  <a:srgbClr val="434343"/>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6219459"/>
            <a:ext cx="6400800" cy="631460"/>
          </a:xfrm>
        </p:spPr>
        <p:txBody>
          <a:bodyPr>
            <a:normAutofit/>
          </a:bodyPr>
          <a:lstStyle>
            <a:lvl1pPr marL="0" indent="0" algn="l">
              <a:lnSpc>
                <a:spcPct val="80000"/>
              </a:lnSpc>
              <a:buNone/>
              <a:defRPr sz="2000" baseline="0">
                <a:solidFill>
                  <a:srgbClr val="434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br>
              <a:rPr lang="en-US" dirty="0" smtClean="0"/>
            </a:br>
            <a:r>
              <a:rPr lang="en-US" dirty="0" smtClean="0"/>
              <a:t>@Presenter</a:t>
            </a:r>
            <a:endParaRPr lang="en-US" dirty="0"/>
          </a:p>
        </p:txBody>
      </p:sp>
    </p:spTree>
    <p:extLst>
      <p:ext uri="{BB962C8B-B14F-4D97-AF65-F5344CB8AC3E}">
        <p14:creationId xmlns:p14="http://schemas.microsoft.com/office/powerpoint/2010/main" val="578713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325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4" name="Picture 6"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pic>
        <p:nvPicPr>
          <p:cNvPr id="5" name="Picture 9" descr="hubspot_200x76.png"/>
          <p:cNvPicPr>
            <a:picLocks noChangeAspect="1"/>
          </p:cNvPicPr>
          <p:nvPr/>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6" name="Rectangle 5"/>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pic>
        <p:nvPicPr>
          <p:cNvPr id="7" name="Picture 12" descr="hubspot_200x76.png"/>
          <p:cNvPicPr>
            <a:picLocks noChangeAspect="1"/>
          </p:cNvPicPr>
          <p:nvPr userDrawn="1"/>
        </p:nvPicPr>
        <p:blipFill>
          <a:blip r:embed="rId2" cstate="print"/>
          <a:srcRect/>
          <a:stretch>
            <a:fillRect/>
          </a:stretch>
        </p:blipFill>
        <p:spPr bwMode="auto">
          <a:xfrm>
            <a:off x="374650" y="447675"/>
            <a:ext cx="1428750" cy="542925"/>
          </a:xfrm>
          <a:prstGeom prst="rect">
            <a:avLst/>
          </a:prstGeom>
          <a:noFill/>
          <a:ln w="9525">
            <a:noFill/>
            <a:miter lim="800000"/>
            <a:headEnd/>
            <a:tailEnd/>
          </a:ln>
        </p:spPr>
      </p:pic>
      <p:sp>
        <p:nvSpPr>
          <p:cNvPr id="8" name="Rectangle 7"/>
          <p:cNvSpPr/>
          <p:nvPr userDrawn="1"/>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defTabSz="914400">
              <a:defRPr/>
            </a:pPr>
            <a:endParaRPr lang="en-US">
              <a:solidFill>
                <a:srgbClr val="FFFFFF"/>
              </a:solidFill>
              <a:latin typeface="Arial"/>
            </a:endParaRPr>
          </a:p>
        </p:txBody>
      </p:sp>
      <p:sp>
        <p:nvSpPr>
          <p:cNvPr id="2" name="Title 1"/>
          <p:cNvSpPr>
            <a:spLocks noGrp="1"/>
          </p:cNvSpPr>
          <p:nvPr>
            <p:ph type="ctrTitle"/>
          </p:nvPr>
        </p:nvSpPr>
        <p:spPr>
          <a:xfrm>
            <a:off x="1295400" y="2743200"/>
            <a:ext cx="6400800" cy="609600"/>
          </a:xfrm>
        </p:spPr>
        <p:txBody>
          <a:bodyPr/>
          <a:lstStyle>
            <a:lvl1pPr algn="l">
              <a:defRPr sz="2800" b="1" baseline="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8368964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pPr>
            <a:fld id="{911C2545-5024-433D-9509-6336E7A8A0FB}" type="datetime1">
              <a:rPr lang="nl-NL">
                <a:solidFill>
                  <a:srgbClr val="4C545B"/>
                </a:solidFill>
                <a:latin typeface="Arial" pitchFamily="34" charset="0"/>
              </a:rPr>
              <a:pPr defTabSz="914400" fontAlgn="base">
                <a:spcBef>
                  <a:spcPct val="0"/>
                </a:spcBef>
                <a:spcAft>
                  <a:spcPct val="0"/>
                </a:spcAft>
              </a:pPr>
              <a:t>29-4-2013</a:t>
            </a:fld>
            <a:endParaRPr lang="nl-NL">
              <a:solidFill>
                <a:srgbClr val="4C545B"/>
              </a:solidFill>
              <a:latin typeface="Arial" pitchFamily="34" charset="0"/>
            </a:endParaRPr>
          </a:p>
        </p:txBody>
      </p:sp>
      <p:sp>
        <p:nvSpPr>
          <p:cNvPr id="4"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nl-NL">
              <a:solidFill>
                <a:srgbClr val="4C545B"/>
              </a:solidFill>
              <a:latin typeface="Arial" pitchFamily="34" charset="0"/>
            </a:endParaRPr>
          </a:p>
        </p:txBody>
      </p:sp>
      <p:sp>
        <p:nvSpPr>
          <p:cNvPr id="5" name="Tijdelijke aanduiding voor dianummer 5"/>
          <p:cNvSpPr>
            <a:spLocks noGrp="1"/>
          </p:cNvSpPr>
          <p:nvPr>
            <p:ph type="sldNum" sz="quarter" idx="12"/>
          </p:nvPr>
        </p:nvSpPr>
        <p:spPr/>
        <p:txBody>
          <a:bodyPr/>
          <a:lstStyle>
            <a:lvl1pPr>
              <a:defRPr/>
            </a:lvl1pPr>
          </a:lstStyle>
          <a:p>
            <a:fld id="{5D86AA4F-69C8-4A0C-A19D-B82866B8F21D}" type="slidenum">
              <a:rPr lang="nl-NL">
                <a:solidFill>
                  <a:srgbClr val="4C545B"/>
                </a:solidFill>
              </a:rPr>
              <a:pPr/>
              <a:t>‹#›</a:t>
            </a:fld>
            <a:endParaRPr lang="nl-NL">
              <a:solidFill>
                <a:srgbClr val="4C545B"/>
              </a:solidFill>
            </a:endParaRPr>
          </a:p>
        </p:txBody>
      </p:sp>
    </p:spTree>
    <p:extLst>
      <p:ext uri="{BB962C8B-B14F-4D97-AF65-F5344CB8AC3E}">
        <p14:creationId xmlns:p14="http://schemas.microsoft.com/office/powerpoint/2010/main" val="292579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s_wall_ppt.jpg"/>
          <p:cNvPicPr>
            <a:picLocks/>
          </p:cNvPicPr>
          <p:nvPr userDrawn="1"/>
        </p:nvPicPr>
        <p:blipFill>
          <a:blip r:embed="rId2"/>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6800"/>
          </a:xfrm>
        </p:spPr>
        <p:txBody>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userDrawn="1"/>
        </p:nvPicPr>
        <p:blipFill>
          <a:blip r:embed="rId3"/>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34507524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14400" y="1981200"/>
            <a:ext cx="7772400" cy="609600"/>
          </a:xfrm>
        </p:spPr>
        <p:txBody>
          <a:bodyPr/>
          <a:lstStyle>
            <a:lvl1pPr algn="l">
              <a:defRPr sz="2800" b="1" baseline="0">
                <a:solidFill>
                  <a:schemeClr val="bg2"/>
                </a:solidFill>
                <a:latin typeface="Helvetica Neue Light"/>
              </a:defRPr>
            </a:lvl1pPr>
          </a:lstStyle>
          <a:p>
            <a:r>
              <a:rPr lang="en-US" dirty="0" smtClean="0"/>
              <a:t>Presentation Title (Arial 28 Bold)</a:t>
            </a:r>
            <a:endParaRPr lang="en-US" dirty="0"/>
          </a:p>
        </p:txBody>
      </p:sp>
      <p:sp>
        <p:nvSpPr>
          <p:cNvPr id="18" name="Subtitle 2"/>
          <p:cNvSpPr>
            <a:spLocks noGrp="1"/>
          </p:cNvSpPr>
          <p:nvPr>
            <p:ph type="subTitle" idx="1" hasCustomPrompt="1"/>
          </p:nvPr>
        </p:nvSpPr>
        <p:spPr>
          <a:xfrm>
            <a:off x="2057400" y="4343400"/>
            <a:ext cx="5029200" cy="1069848"/>
          </a:xfrm>
        </p:spPr>
        <p:txBody>
          <a:bodyPr/>
          <a:lstStyle>
            <a:lvl1pPr marL="0" indent="0" algn="l">
              <a:buNone/>
              <a:defRPr sz="1800" baseline="0">
                <a:solidFill>
                  <a:schemeClr val="tx1">
                    <a:lumMod val="40000"/>
                    <a:lumOff val="60000"/>
                  </a:schemeClr>
                </a:solidFill>
                <a:latin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(Arial 18)</a:t>
            </a:r>
          </a:p>
        </p:txBody>
      </p:sp>
      <p:sp>
        <p:nvSpPr>
          <p:cNvPr id="22" name="Rectangle 21"/>
          <p:cNvSpPr/>
          <p:nvPr/>
        </p:nvSpPr>
        <p:spPr>
          <a:xfrm>
            <a:off x="-12015" y="381000"/>
            <a:ext cx="2586037" cy="914400"/>
          </a:xfrm>
          <a:prstGeom prst="rect">
            <a:avLst/>
          </a:prstGeom>
          <a:solidFill>
            <a:schemeClr val="bg2">
              <a:alpha val="75000"/>
            </a:schemeClr>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23" name="Picture 22" descr="hubspot_200x76.png"/>
          <p:cNvPicPr>
            <a:picLocks noChangeAspect="1"/>
          </p:cNvPicPr>
          <p:nvPr/>
        </p:nvPicPr>
        <p:blipFill>
          <a:blip r:embed="rId2"/>
          <a:stretch>
            <a:fillRect/>
          </a:stretch>
        </p:blipFill>
        <p:spPr>
          <a:xfrm>
            <a:off x="990600" y="651108"/>
            <a:ext cx="1428750" cy="542924"/>
          </a:xfrm>
          <a:prstGeom prst="rect">
            <a:avLst/>
          </a:prstGeom>
        </p:spPr>
      </p:pic>
      <p:sp>
        <p:nvSpPr>
          <p:cNvPr id="24" name="Text Placeholder 16"/>
          <p:cNvSpPr>
            <a:spLocks noGrp="1"/>
          </p:cNvSpPr>
          <p:nvPr>
            <p:ph type="body" sz="quarter" idx="10" hasCustomPrompt="1"/>
          </p:nvPr>
        </p:nvSpPr>
        <p:spPr>
          <a:xfrm>
            <a:off x="914400" y="2590800"/>
            <a:ext cx="7772400" cy="381000"/>
          </a:xfrm>
          <a:noFill/>
          <a:ln>
            <a:noFill/>
          </a:ln>
        </p:spPr>
        <p:txBody>
          <a:bodyPr/>
          <a:lstStyle>
            <a:lvl1pPr>
              <a:buNone/>
              <a:defRPr sz="1800" baseline="0">
                <a:solidFill>
                  <a:schemeClr val="tx1">
                    <a:lumMod val="40000"/>
                    <a:lumOff val="60000"/>
                  </a:schemeClr>
                </a:solidFill>
                <a:latin typeface="Helvetica Neue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(Arial 18)</a:t>
            </a:r>
            <a:endParaRPr lang="en-US" dirty="0"/>
          </a:p>
        </p:txBody>
      </p:sp>
    </p:spTree>
    <p:extLst>
      <p:ext uri="{BB962C8B-B14F-4D97-AF65-F5344CB8AC3E}">
        <p14:creationId xmlns:p14="http://schemas.microsoft.com/office/powerpoint/2010/main" val="233689553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77" y="256032"/>
            <a:ext cx="8305800" cy="457200"/>
          </a:xfrm>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8568329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HubSpot Hub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vl2pPr>
              <a:defRPr sz="3200"/>
            </a:lvl2pPr>
            <a:lvl3pPr>
              <a:defRPr sz="2800"/>
            </a:lvl3pPr>
            <a:lvl4pPr>
              <a:defRPr sz="2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6173370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Number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188720"/>
            <a:ext cx="8229600" cy="4526280"/>
          </a:xfrm>
        </p:spPr>
        <p:txBody>
          <a:bodyPr/>
          <a:lstStyle>
            <a:lvl1pPr marL="457200" indent="-457200">
              <a:buClr>
                <a:schemeClr val="bg1">
                  <a:lumMod val="65000"/>
                </a:schemeClr>
              </a:buClr>
              <a:buFont typeface="+mj-lt"/>
              <a:buAutoNum type="arabicParenR"/>
              <a:defRPr/>
            </a:lvl1pPr>
            <a:lvl2pPr marL="740664" indent="-283464">
              <a:buClr>
                <a:schemeClr val="bg1">
                  <a:lumMod val="65000"/>
                </a:schemeClr>
              </a:buClr>
              <a:buFont typeface="Arial" pitchFamily="34" charset="0"/>
              <a:buChar char="–"/>
              <a:defRPr/>
            </a:lvl2pPr>
            <a:lvl3pPr marL="1143000" indent="-228600">
              <a:buClr>
                <a:schemeClr val="bg1">
                  <a:lumMod val="65000"/>
                </a:schemeClr>
              </a:buClr>
              <a:buFont typeface="Arial" pitchFamily="34" charset="0"/>
              <a:buChar char="•"/>
              <a:defRPr/>
            </a:lvl3pPr>
            <a:lvl4pPr marL="1600200" indent="-228600">
              <a:buClr>
                <a:schemeClr val="bg1">
                  <a:lumMod val="65000"/>
                </a:schemeClr>
              </a:buClr>
              <a:buFont typeface="Arial" pitchFamily="34" charset="0"/>
              <a:buChar char="–"/>
              <a:defRPr/>
            </a:lvl4pPr>
            <a:lvl5pPr marL="2057400" indent="-228600">
              <a:buClr>
                <a:schemeClr val="bg1">
                  <a:lumMod val="6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8"/>
          <p:cNvSpPr>
            <a:spLocks noGrp="1"/>
          </p:cNvSpPr>
          <p:nvPr>
            <p:ph type="sldNum" sz="quarter" idx="14"/>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1055664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7"/>
            <a:ext cx="4038600" cy="4525963"/>
          </a:xfrm>
        </p:spPr>
        <p:txBody>
          <a:bodyPr/>
          <a:lstStyle>
            <a:lvl1pPr>
              <a:defRPr sz="24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7"/>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292425190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0304"/>
            <a:ext cx="4040188"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0304"/>
            <a:ext cx="4041775" cy="594360"/>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3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31360121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B416A70-B40B-244D-88B2-51C46D5EA237}" type="slidenum">
              <a:rPr lang="en-US" smtClean="0"/>
              <a:pPr/>
              <a:t>‹#›</a:t>
            </a:fld>
            <a:endParaRPr lang="en-US"/>
          </a:p>
        </p:txBody>
      </p:sp>
    </p:spTree>
    <p:extLst>
      <p:ext uri="{BB962C8B-B14F-4D97-AF65-F5344CB8AC3E}">
        <p14:creationId xmlns:p14="http://schemas.microsoft.com/office/powerpoint/2010/main" val="74473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560"/>
            <a:ext cx="3008313" cy="77724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1560"/>
            <a:ext cx="5111750" cy="551656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35943"/>
            <a:ext cx="3008313" cy="4732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l">
              <a:defRPr sz="11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321056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7026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515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756458"/>
            <a:ext cx="5486400" cy="720542"/>
          </a:xfrm>
        </p:spPr>
        <p:txBody>
          <a:bodyPr/>
          <a:lstStyle>
            <a:lvl1pPr marL="0" indent="0">
              <a:buNone/>
              <a:defRPr sz="1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p:txBody>
          <a:bodyPr/>
          <a:lstStyle>
            <a:lvl1pPr algn="r">
              <a:defRPr sz="1200" smtClean="0">
                <a:solidFill>
                  <a:schemeClr val="tx1"/>
                </a:solidFill>
              </a:defRPr>
            </a:lvl1pPr>
          </a:lstStyle>
          <a:p>
            <a:fld id="{464B29F2-3894-4D94-BDCE-955164B5445D}" type="slidenum">
              <a:rPr lang="en-US">
                <a:solidFill>
                  <a:srgbClr val="4C545B"/>
                </a:solidFill>
              </a:rPr>
              <a:pPr/>
              <a:t>‹#›</a:t>
            </a:fld>
            <a:endParaRPr lang="en-US">
              <a:solidFill>
                <a:srgbClr val="4C545B"/>
              </a:solidFill>
            </a:endParaRPr>
          </a:p>
        </p:txBody>
      </p:sp>
    </p:spTree>
    <p:extLst>
      <p:ext uri="{BB962C8B-B14F-4D97-AF65-F5344CB8AC3E}">
        <p14:creationId xmlns:p14="http://schemas.microsoft.com/office/powerpoint/2010/main" val="1379705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spTree>
    <p:extLst>
      <p:ext uri="{BB962C8B-B14F-4D97-AF65-F5344CB8AC3E}">
        <p14:creationId xmlns:p14="http://schemas.microsoft.com/office/powerpoint/2010/main" val="8650420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with Gradient and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675120"/>
            <a:ext cx="2133600" cy="152400"/>
          </a:xfrm>
        </p:spPr>
        <p:txBody>
          <a:bodyPr/>
          <a:lstStyle>
            <a:lvl1pPr>
              <a:defRPr sz="1100">
                <a:latin typeface="Helvetica Neue Light"/>
              </a:defRPr>
            </a:lvl1pPr>
          </a:lstStyle>
          <a:p>
            <a:fld id="{464B29F2-3894-4D94-BDCE-955164B5445D}" type="slidenum">
              <a:rPr lang="en-US" smtClean="0">
                <a:solidFill>
                  <a:srgbClr val="4C545B"/>
                </a:solidFill>
              </a:rPr>
              <a:pPr/>
              <a:t>‹#›</a:t>
            </a:fld>
            <a:endParaRPr lang="en-US" dirty="0">
              <a:solidFill>
                <a:srgbClr val="4C545B"/>
              </a:solidFill>
            </a:endParaRPr>
          </a:p>
        </p:txBody>
      </p:sp>
      <p:pic>
        <p:nvPicPr>
          <p:cNvPr id="4" name="Picture 3" descr="hubspot_tran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pic>
        <p:nvPicPr>
          <p:cNvPr id="5" name="Picture 4" descr="hubspot_trans.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410478039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8630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pic>
        <p:nvPicPr>
          <p:cNvPr id="7" name="Picture 6" descr="hubspot_200x76.png"/>
          <p:cNvPicPr>
            <a:picLocks noChangeAspect="1"/>
          </p:cNvPicPr>
          <p:nvPr/>
        </p:nvPicPr>
        <p:blipFill>
          <a:blip r:embed="rId2"/>
          <a:stretch>
            <a:fillRect/>
          </a:stretch>
        </p:blipFill>
        <p:spPr>
          <a:xfrm>
            <a:off x="374883" y="447675"/>
            <a:ext cx="1428750" cy="542925"/>
          </a:xfrm>
          <a:prstGeom prst="rect">
            <a:avLst/>
          </a:prstGeom>
        </p:spPr>
      </p:pic>
      <p:pic>
        <p:nvPicPr>
          <p:cNvPr id="10" name="Picture 9" descr="hubspot_200x76.png"/>
          <p:cNvPicPr>
            <a:picLocks noChangeAspect="1"/>
          </p:cNvPicPr>
          <p:nvPr/>
        </p:nvPicPr>
        <p:blipFill>
          <a:blip r:embed="rId2"/>
          <a:stretch>
            <a:fillRect/>
          </a:stretch>
        </p:blipFill>
        <p:spPr>
          <a:xfrm>
            <a:off x="374883" y="447675"/>
            <a:ext cx="1428750" cy="542925"/>
          </a:xfrm>
          <a:prstGeom prst="rect">
            <a:avLst/>
          </a:prstGeom>
        </p:spPr>
      </p:pic>
      <p:sp>
        <p:nvSpPr>
          <p:cNvPr id="4" name="Rectangle 3"/>
          <p:cNvSpPr/>
          <p:nvPr/>
        </p:nvSpPr>
        <p:spPr>
          <a:xfrm>
            <a:off x="4763" y="0"/>
            <a:ext cx="9134475" cy="3276600"/>
          </a:xfrm>
          <a:prstGeom prst="rect">
            <a:avLst/>
          </a:prstGeom>
          <a:solidFill>
            <a:schemeClr val="bg1"/>
          </a:solidFill>
          <a:ln w="12700" cmpd="sng">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latin typeface="Helvetica Neue Light"/>
            </a:endParaRPr>
          </a:p>
        </p:txBody>
      </p:sp>
      <p:pic>
        <p:nvPicPr>
          <p:cNvPr id="14" name="Picture 13" descr="hubspot_200x76.png"/>
          <p:cNvPicPr>
            <a:picLocks noChangeAspect="1"/>
          </p:cNvPicPr>
          <p:nvPr userDrawn="1"/>
        </p:nvPicPr>
        <p:blipFill>
          <a:blip r:embed="rId3"/>
          <a:stretch>
            <a:fillRect/>
          </a:stretch>
        </p:blipFill>
        <p:spPr>
          <a:xfrm>
            <a:off x="374883" y="447675"/>
            <a:ext cx="1428750" cy="542924"/>
          </a:xfrm>
          <a:prstGeom prst="rect">
            <a:avLst/>
          </a:prstGeom>
        </p:spPr>
      </p:pic>
      <p:sp>
        <p:nvSpPr>
          <p:cNvPr id="15" name="Rectangle 14"/>
          <p:cNvSpPr/>
          <p:nvPr/>
        </p:nvSpPr>
        <p:spPr>
          <a:xfrm>
            <a:off x="1104900" y="2362200"/>
            <a:ext cx="6934200" cy="1981200"/>
          </a:xfrm>
          <a:prstGeom prst="rect">
            <a:avLst/>
          </a:prstGeom>
          <a:ln>
            <a:solidFill>
              <a:schemeClr val="bg1">
                <a:lumMod val="95000"/>
              </a:schemeClr>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2" name="Title 1"/>
          <p:cNvSpPr>
            <a:spLocks noGrp="1"/>
          </p:cNvSpPr>
          <p:nvPr>
            <p:ph type="ctrTitle" hasCustomPrompt="1"/>
          </p:nvPr>
        </p:nvSpPr>
        <p:spPr>
          <a:xfrm>
            <a:off x="1295400" y="2743200"/>
            <a:ext cx="6400800" cy="609600"/>
          </a:xfrm>
        </p:spPr>
        <p:txBody>
          <a:bodyPr/>
          <a:lstStyle>
            <a:lvl1pPr algn="l">
              <a:defRPr sz="2800" b="1" baseline="0">
                <a:solidFill>
                  <a:schemeClr val="bg2"/>
                </a:solidFill>
                <a:latin typeface="Helvetica Neue Light"/>
              </a:defRPr>
            </a:lvl1pPr>
          </a:lstStyle>
          <a:p>
            <a:r>
              <a:rPr lang="en-US" dirty="0" smtClean="0"/>
              <a:t>Slide Title (Arial 28 Bold)</a:t>
            </a:r>
            <a:endParaRPr lang="en-US" dirty="0"/>
          </a:p>
        </p:txBody>
      </p:sp>
      <p:sp>
        <p:nvSpPr>
          <p:cNvPr id="3" name="Subtitle 2"/>
          <p:cNvSpPr>
            <a:spLocks noGrp="1"/>
          </p:cNvSpPr>
          <p:nvPr>
            <p:ph type="subTitle" idx="1" hasCustomPrompt="1"/>
          </p:nvPr>
        </p:nvSpPr>
        <p:spPr>
          <a:xfrm>
            <a:off x="1295400" y="3327633"/>
            <a:ext cx="6400800" cy="367993"/>
          </a:xfrm>
        </p:spPr>
        <p:txBody>
          <a:bodyPr/>
          <a:lstStyle>
            <a:lvl1pPr marL="0" indent="0" algn="l">
              <a:buNone/>
              <a:defRPr sz="1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18)</a:t>
            </a:r>
          </a:p>
        </p:txBody>
      </p:sp>
    </p:spTree>
    <p:extLst>
      <p:ext uri="{BB962C8B-B14F-4D97-AF65-F5344CB8AC3E}">
        <p14:creationId xmlns:p14="http://schemas.microsoft.com/office/powerpoint/2010/main" val="4064389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1215"/>
            <a:ext cx="7772400" cy="1362075"/>
          </a:xfrm>
        </p:spPr>
        <p:txBody>
          <a:bodyPr anchor="t">
            <a:noAutofit/>
          </a:bodyPr>
          <a:lstStyle>
            <a:lvl1pPr algn="l">
              <a:lnSpc>
                <a:spcPct val="80000"/>
              </a:lnSpc>
              <a:defRPr sz="8000" b="0" cap="all">
                <a:solidFill>
                  <a:srgbClr val="43434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76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procket &amp; Number">
    <p:spTree>
      <p:nvGrpSpPr>
        <p:cNvPr id="1" name=""/>
        <p:cNvGrpSpPr/>
        <p:nvPr/>
      </p:nvGrpSpPr>
      <p:grpSpPr>
        <a:xfrm>
          <a:off x="0" y="0"/>
          <a:ext cx="0" cy="0"/>
          <a:chOff x="0" y="0"/>
          <a:chExt cx="0" cy="0"/>
        </a:xfrm>
      </p:grpSpPr>
      <p:pic>
        <p:nvPicPr>
          <p:cNvPr id="3" name="Picture 2"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14641" y="1"/>
            <a:ext cx="7729360" cy="6858000"/>
          </a:xfrm>
          <a:prstGeom prst="rect">
            <a:avLst/>
          </a:prstGeom>
        </p:spPr>
      </p:pic>
      <p:sp>
        <p:nvSpPr>
          <p:cNvPr id="2" name="Title 1"/>
          <p:cNvSpPr>
            <a:spLocks noGrp="1"/>
          </p:cNvSpPr>
          <p:nvPr>
            <p:ph type="title" hasCustomPrompt="1"/>
          </p:nvPr>
        </p:nvSpPr>
        <p:spPr>
          <a:xfrm>
            <a:off x="2403189" y="3853460"/>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3" name="Text Placeholder 11"/>
          <p:cNvSpPr>
            <a:spLocks noGrp="1"/>
          </p:cNvSpPr>
          <p:nvPr>
            <p:ph type="body" sz="quarter" idx="10" hasCustomPrompt="1"/>
          </p:nvPr>
        </p:nvSpPr>
        <p:spPr>
          <a:xfrm>
            <a:off x="-286" y="1775380"/>
            <a:ext cx="2403475" cy="4013200"/>
          </a:xfrm>
        </p:spPr>
        <p:txBody>
          <a:bodyPr>
            <a:noAutofit/>
          </a:bodyPr>
          <a:lstStyle>
            <a:lvl1pPr marL="0" indent="0" algn="r">
              <a:buNone/>
              <a:defRPr sz="34400"/>
            </a:lvl1pPr>
          </a:lstStyle>
          <a:p>
            <a:pPr lvl="0"/>
            <a:r>
              <a:rPr lang="en-US" dirty="0" smtClean="0"/>
              <a:t>#</a:t>
            </a:r>
            <a:endParaRPr lang="en-US" dirty="0"/>
          </a:p>
        </p:txBody>
      </p:sp>
    </p:spTree>
    <p:extLst>
      <p:ext uri="{BB962C8B-B14F-4D97-AF65-F5344CB8AC3E}">
        <p14:creationId xmlns:p14="http://schemas.microsoft.com/office/powerpoint/2010/main" val="96528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Sprocket &amp; Number">
    <p:spTree>
      <p:nvGrpSpPr>
        <p:cNvPr id="1" name=""/>
        <p:cNvGrpSpPr/>
        <p:nvPr/>
      </p:nvGrpSpPr>
      <p:grpSpPr>
        <a:xfrm>
          <a:off x="0" y="0"/>
          <a:ext cx="0" cy="0"/>
          <a:chOff x="0" y="0"/>
          <a:chExt cx="0" cy="0"/>
        </a:xfrm>
      </p:grpSpPr>
      <p:pic>
        <p:nvPicPr>
          <p:cNvPr id="5" name="Picture 4"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l="34809" t="11313" r="9417" b="14480"/>
          <a:stretch/>
        </p:blipFill>
        <p:spPr>
          <a:xfrm>
            <a:off x="-1" y="1"/>
            <a:ext cx="4865079" cy="6858000"/>
          </a:xfrm>
          <a:prstGeom prst="rect">
            <a:avLst/>
          </a:prstGeom>
        </p:spPr>
      </p:pic>
      <p:sp>
        <p:nvSpPr>
          <p:cNvPr id="2" name="Title 1"/>
          <p:cNvSpPr>
            <a:spLocks noGrp="1"/>
          </p:cNvSpPr>
          <p:nvPr>
            <p:ph type="title" hasCustomPrompt="1"/>
          </p:nvPr>
        </p:nvSpPr>
        <p:spPr>
          <a:xfrm>
            <a:off x="4640815" y="2506385"/>
            <a:ext cx="4200811" cy="1362075"/>
          </a:xfrm>
        </p:spPr>
        <p:txBody>
          <a:bodyPr anchor="t">
            <a:noAutofit/>
          </a:bodyPr>
          <a:lstStyle>
            <a:lvl1pPr algn="l">
              <a:lnSpc>
                <a:spcPct val="80000"/>
              </a:lnSpc>
              <a:defRPr sz="4800" b="0" cap="all">
                <a:solidFill>
                  <a:srgbClr val="434343"/>
                </a:solidFill>
              </a:defRPr>
            </a:lvl1pPr>
          </a:lstStyle>
          <a:p>
            <a:r>
              <a:rPr lang="en-US" dirty="0" smtClean="0"/>
              <a:t>CLICK TO EDIT THIS TEXT BOX</a:t>
            </a:r>
            <a:endParaRPr lang="en-US" dirty="0"/>
          </a:p>
        </p:txBody>
      </p:sp>
      <p:sp>
        <p:nvSpPr>
          <p:cNvPr id="10" name="Text Placeholder 11"/>
          <p:cNvSpPr>
            <a:spLocks noGrp="1"/>
          </p:cNvSpPr>
          <p:nvPr>
            <p:ph type="body" sz="quarter" idx="10" hasCustomPrompt="1"/>
          </p:nvPr>
        </p:nvSpPr>
        <p:spPr>
          <a:xfrm>
            <a:off x="1413976" y="2699832"/>
            <a:ext cx="2403475" cy="2337255"/>
          </a:xfrm>
        </p:spPr>
        <p:txBody>
          <a:bodyPr>
            <a:noAutofit/>
          </a:bodyPr>
          <a:lstStyle>
            <a:lvl1pPr marL="0" indent="0" algn="ctr">
              <a:buNone/>
              <a:defRPr sz="14400"/>
            </a:lvl1pPr>
          </a:lstStyle>
          <a:p>
            <a:pPr lvl="0"/>
            <a:r>
              <a:rPr lang="en-US" dirty="0" smtClean="0"/>
              <a:t>#</a:t>
            </a:r>
            <a:endParaRPr lang="en-US" dirty="0"/>
          </a:p>
        </p:txBody>
      </p:sp>
    </p:spTree>
    <p:extLst>
      <p:ext uri="{BB962C8B-B14F-4D97-AF65-F5344CB8AC3E}">
        <p14:creationId xmlns:p14="http://schemas.microsoft.com/office/powerpoint/2010/main" val="20531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mall spro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4200811" cy="1362075"/>
          </a:xfrm>
        </p:spPr>
        <p:txBody>
          <a:bodyPr anchor="t">
            <a:noAutofit/>
          </a:bodyPr>
          <a:lstStyle>
            <a:lvl1pPr algn="l">
              <a:lnSpc>
                <a:spcPct val="80000"/>
              </a:lnSpc>
              <a:defRPr sz="7200" b="0" cap="all">
                <a:solidFill>
                  <a:srgbClr val="434343"/>
                </a:solidFill>
              </a:defRPr>
            </a:lvl1pPr>
          </a:lstStyle>
          <a:p>
            <a:r>
              <a:rPr lang="en-US" dirty="0" smtClean="0"/>
              <a:t>CLICK TO EDIT THIS TEXT BOX</a:t>
            </a:r>
            <a:endParaRPr lang="en-US" dirty="0"/>
          </a:p>
        </p:txBody>
      </p:sp>
      <p:pic>
        <p:nvPicPr>
          <p:cNvPr id="6" name="Picture 5" descr="embossed sprocket.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447199" y="4465221"/>
            <a:ext cx="2696801" cy="2392780"/>
          </a:xfrm>
          <a:prstGeom prst="rect">
            <a:avLst/>
          </a:prstGeom>
        </p:spPr>
      </p:pic>
    </p:spTree>
    <p:extLst>
      <p:ext uri="{BB962C8B-B14F-4D97-AF65-F5344CB8AC3E}">
        <p14:creationId xmlns:p14="http://schemas.microsoft.com/office/powerpoint/2010/main" val="3961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Section Header Lar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1902" y="717127"/>
            <a:ext cx="6786541" cy="1362075"/>
          </a:xfrm>
        </p:spPr>
        <p:txBody>
          <a:bodyPr anchor="t">
            <a:noAutofit/>
          </a:bodyPr>
          <a:lstStyle>
            <a:lvl1pPr algn="l">
              <a:lnSpc>
                <a:spcPct val="80000"/>
              </a:lnSpc>
              <a:defRPr sz="8800" b="0" cap="all">
                <a:solidFill>
                  <a:schemeClr val="bg2"/>
                </a:solidFill>
              </a:defRPr>
            </a:lvl1pPr>
          </a:lstStyle>
          <a:p>
            <a:r>
              <a:rPr lang="en-US" dirty="0" smtClean="0"/>
              <a:t>CLICK TO EDIT THIS TEXT BOX</a:t>
            </a:r>
            <a:endParaRPr lang="en-US" dirty="0"/>
          </a:p>
        </p:txBody>
      </p:sp>
    </p:spTree>
    <p:extLst>
      <p:ext uri="{BB962C8B-B14F-4D97-AF65-F5344CB8AC3E}">
        <p14:creationId xmlns:p14="http://schemas.microsoft.com/office/powerpoint/2010/main" val="300691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62" y="4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0567" y="6471790"/>
            <a:ext cx="2133600" cy="365125"/>
          </a:xfrm>
          <a:prstGeom prst="rect">
            <a:avLst/>
          </a:prstGeom>
        </p:spPr>
        <p:txBody>
          <a:bodyPr vert="horz" lIns="91440" tIns="45720" rIns="91440" bIns="45720" rtlCol="0" anchor="ctr"/>
          <a:lstStyle>
            <a:lvl1pPr algn="r">
              <a:defRPr sz="1200">
                <a:solidFill>
                  <a:srgbClr val="434343"/>
                </a:solidFill>
                <a:latin typeface="Franklin Gothic Book"/>
                <a:cs typeface="Franklin Gothic Book"/>
              </a:defRPr>
            </a:lvl1pPr>
          </a:lstStyle>
          <a:p>
            <a:fld id="{4B416A70-B40B-244D-88B2-51C46D5EA237}" type="slidenum">
              <a:rPr lang="en-US" smtClean="0"/>
              <a:pPr/>
              <a:t>‹#›</a:t>
            </a:fld>
            <a:endParaRPr lang="en-US" dirty="0"/>
          </a:p>
        </p:txBody>
      </p:sp>
    </p:spTree>
    <p:extLst>
      <p:ext uri="{BB962C8B-B14F-4D97-AF65-F5344CB8AC3E}">
        <p14:creationId xmlns:p14="http://schemas.microsoft.com/office/powerpoint/2010/main" val="2575689173"/>
      </p:ext>
    </p:extLst>
  </p:cSld>
  <p:clrMap bg1="lt1" tx1="dk1" bg2="lt2" tx2="dk2" accent1="accent1" accent2="accent2" accent3="accent3" accent4="accent4" accent5="accent5" accent6="accent6" hlink="hlink" folHlink="folHlink"/>
  <p:sldLayoutIdLst>
    <p:sldLayoutId id="2147483649" r:id="rId1"/>
    <p:sldLayoutId id="2147483804" r:id="rId2"/>
    <p:sldLayoutId id="2147483803" r:id="rId3"/>
    <p:sldLayoutId id="2147483650" r:id="rId4"/>
    <p:sldLayoutId id="2147483651" r:id="rId5"/>
    <p:sldLayoutId id="2147483805" r:id="rId6"/>
    <p:sldLayoutId id="2147483806" r:id="rId7"/>
    <p:sldLayoutId id="2147483807" r:id="rId8"/>
    <p:sldLayoutId id="2147483808" r:id="rId9"/>
    <p:sldLayoutId id="2147483799" r:id="rId10"/>
    <p:sldLayoutId id="2147483800" r:id="rId11"/>
    <p:sldLayoutId id="2147483801" r:id="rId12"/>
    <p:sldLayoutId id="2147483802" r:id="rId13"/>
    <p:sldLayoutId id="2147483652" r:id="rId14"/>
    <p:sldLayoutId id="2147483654" r:id="rId15"/>
    <p:sldLayoutId id="2147483655" r:id="rId16"/>
    <p:sldLayoutId id="2147483936" r:id="rId17"/>
  </p:sldLayoutIdLst>
  <p:txStyles>
    <p:title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rgbClr val="434343"/>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434343"/>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434343"/>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434343"/>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latin typeface="Arial"/>
            </a:endParaRPr>
          </a:p>
        </p:txBody>
      </p:sp>
      <p:sp>
        <p:nvSpPr>
          <p:cNvPr id="1027" name="Title Placeholder 1"/>
          <p:cNvSpPr>
            <a:spLocks noGrp="1"/>
          </p:cNvSpPr>
          <p:nvPr>
            <p:ph type="title"/>
          </p:nvPr>
        </p:nvSpPr>
        <p:spPr bwMode="auto">
          <a:xfrm>
            <a:off x="93663" y="152400"/>
            <a:ext cx="83058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8"/>
          <p:cNvSpPr>
            <a:spLocks noGrp="1"/>
          </p:cNvSpPr>
          <p:nvPr>
            <p:ph type="sldNum" sz="quarter" idx="4"/>
          </p:nvPr>
        </p:nvSpPr>
        <p:spPr>
          <a:xfrm>
            <a:off x="0" y="6675438"/>
            <a:ext cx="2133600" cy="152400"/>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solidFill>
                <a:latin typeface="Georgia" pitchFamily="18" charset="0"/>
              </a:defRPr>
            </a:lvl1pPr>
          </a:lstStyle>
          <a:p>
            <a:pPr defTabSz="914400">
              <a:defRPr/>
            </a:pPr>
            <a:fld id="{540002E5-F1B1-46C4-9175-4BC5C2AD8B03}" type="slidenum">
              <a:rPr lang="en-US">
                <a:solidFill>
                  <a:srgbClr val="4C545B"/>
                </a:solidFill>
              </a:rPr>
              <a:pPr defTabSz="914400">
                <a:defRPr/>
              </a:pPr>
              <a:t>‹#›</a:t>
            </a:fld>
            <a:endParaRPr lang="en-US">
              <a:solidFill>
                <a:srgbClr val="4C545B"/>
              </a:solidFill>
            </a:endParaRPr>
          </a:p>
        </p:txBody>
      </p:sp>
      <p:pic>
        <p:nvPicPr>
          <p:cNvPr id="1030" name="Picture 7" descr="hubspot_trans.pn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7063" y="6518275"/>
            <a:ext cx="827087" cy="314325"/>
          </a:xfrm>
          <a:prstGeom prst="rect">
            <a:avLst/>
          </a:prstGeom>
          <a:noFill/>
          <a:ln w="9525">
            <a:noFill/>
            <a:miter lim="800000"/>
            <a:headEnd/>
            <a:tailEnd/>
          </a:ln>
        </p:spPr>
      </p:pic>
    </p:spTree>
    <p:extLst>
      <p:ext uri="{BB962C8B-B14F-4D97-AF65-F5344CB8AC3E}">
        <p14:creationId xmlns:p14="http://schemas.microsoft.com/office/powerpoint/2010/main" val="166810853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rgbClr val="FF8125"/>
        </a:buClr>
        <a:buSzPct val="105000"/>
        <a:buFont typeface="Arial" pitchFamily="34" charset="0"/>
        <a:buChar char="•"/>
        <a:defRPr sz="3600" kern="1200">
          <a:solidFill>
            <a:schemeClr val="tx1"/>
          </a:solidFill>
          <a:latin typeface="+mj-lt"/>
          <a:ea typeface="+mn-ea"/>
          <a:cs typeface="+mn-cs"/>
        </a:defRPr>
      </a:lvl1pPr>
      <a:lvl2pPr marL="742950" indent="-285750" algn="l" rtl="0" fontAlgn="base">
        <a:spcBef>
          <a:spcPct val="20000"/>
        </a:spcBef>
        <a:spcAft>
          <a:spcPct val="0"/>
        </a:spcAft>
        <a:buClr>
          <a:srgbClr val="FF8125"/>
        </a:buClr>
        <a:buFont typeface="Arial" pitchFamily="34" charset="0"/>
        <a:buChar char="•"/>
        <a:defRPr sz="3200" kern="1200">
          <a:solidFill>
            <a:schemeClr val="tx1"/>
          </a:solidFill>
          <a:latin typeface="+mj-lt"/>
          <a:ea typeface="+mn-ea"/>
          <a:cs typeface="+mn-cs"/>
        </a:defRPr>
      </a:lvl2pPr>
      <a:lvl3pPr marL="11430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3pPr>
      <a:lvl4pPr marL="1600200" indent="-228600" algn="l" rtl="0" fontAlgn="base">
        <a:spcBef>
          <a:spcPct val="20000"/>
        </a:spcBef>
        <a:spcAft>
          <a:spcPct val="0"/>
        </a:spcAft>
        <a:buClr>
          <a:srgbClr val="FF8125"/>
        </a:buClr>
        <a:buFont typeface="Arial" pitchFamily="34" charset="0"/>
        <a:buChar char="–"/>
        <a:defRPr sz="2800" kern="1200">
          <a:solidFill>
            <a:schemeClr val="tx1"/>
          </a:solidFill>
          <a:latin typeface="+mj-lt"/>
          <a:ea typeface="+mn-ea"/>
          <a:cs typeface="+mn-cs"/>
        </a:defRPr>
      </a:lvl4pPr>
      <a:lvl5pPr marL="2057400" indent="-228600" algn="l" rtl="0" fontAlgn="base">
        <a:spcBef>
          <a:spcPct val="20000"/>
        </a:spcBef>
        <a:spcAft>
          <a:spcPct val="0"/>
        </a:spcAft>
        <a:buClr>
          <a:srgbClr val="FF8125"/>
        </a:buClr>
        <a:buFont typeface="Arial" pitchFamily="34"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gradFill>
            <a:gsLst>
              <a:gs pos="0">
                <a:srgbClr val="303438"/>
              </a:gs>
              <a:gs pos="60000">
                <a:schemeClr val="tx1"/>
              </a:gs>
            </a:gsLst>
            <a:lin ang="16200000" scaled="1"/>
          </a:gradFill>
          <a:ln w="952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Helvetica Neue Light"/>
            </a:endParaRPr>
          </a:p>
        </p:txBody>
      </p:sp>
      <p:sp>
        <p:nvSpPr>
          <p:cNvPr id="6148" name="Title Placeholder 1"/>
          <p:cNvSpPr>
            <a:spLocks noGrp="1"/>
          </p:cNvSpPr>
          <p:nvPr>
            <p:ph type="title"/>
          </p:nvPr>
        </p:nvSpPr>
        <p:spPr bwMode="auto">
          <a:xfrm>
            <a:off x="93677" y="256032"/>
            <a:ext cx="8305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9" name="Text Placeholder 2"/>
          <p:cNvSpPr>
            <a:spLocks noGrp="1"/>
          </p:cNvSpPr>
          <p:nvPr>
            <p:ph type="body" idx="1"/>
          </p:nvPr>
        </p:nvSpPr>
        <p:spPr bwMode="auto">
          <a:xfrm>
            <a:off x="457200" y="1189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8"/>
          <p:cNvSpPr>
            <a:spLocks noGrp="1"/>
          </p:cNvSpPr>
          <p:nvPr>
            <p:ph type="sldNum" sz="quarter" idx="4"/>
          </p:nvPr>
        </p:nvSpPr>
        <p:spPr>
          <a:xfrm>
            <a:off x="0" y="6675120"/>
            <a:ext cx="2133600" cy="152400"/>
          </a:xfrm>
          <a:prstGeom prst="rect">
            <a:avLst/>
          </a:prstGeom>
        </p:spPr>
        <p:txBody>
          <a:bodyPr vert="horz" lIns="91440" tIns="45720" rIns="91440" bIns="45720" rtlCol="0" anchor="ctr"/>
          <a:lstStyle>
            <a:lvl1pPr algn="l">
              <a:defRPr sz="1100" smtClean="0">
                <a:solidFill>
                  <a:schemeClr val="tx1"/>
                </a:solidFill>
                <a:latin typeface="Helvetica Neue Light"/>
              </a:defRPr>
            </a:lvl1pPr>
          </a:lstStyle>
          <a:p>
            <a:pPr defTabSz="914400"/>
            <a:fld id="{464B29F2-3894-4D94-BDCE-955164B5445D}" type="slidenum">
              <a:rPr lang="en-US">
                <a:solidFill>
                  <a:srgbClr val="4C545B"/>
                </a:solidFill>
              </a:rPr>
              <a:pPr defTabSz="914400"/>
              <a:t>‹#›</a:t>
            </a:fld>
            <a:endParaRPr lang="en-US" dirty="0">
              <a:solidFill>
                <a:srgbClr val="4C545B"/>
              </a:solidFill>
            </a:endParaRPr>
          </a:p>
        </p:txBody>
      </p:sp>
      <p:pic>
        <p:nvPicPr>
          <p:cNvPr id="8" name="Picture 7" descr="hubspot_trans.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46378" y="6518508"/>
            <a:ext cx="827171" cy="314325"/>
          </a:xfrm>
          <a:prstGeom prst="rect">
            <a:avLst/>
          </a:prstGeom>
        </p:spPr>
      </p:pic>
    </p:spTree>
    <p:extLst>
      <p:ext uri="{BB962C8B-B14F-4D97-AF65-F5344CB8AC3E}">
        <p14:creationId xmlns:p14="http://schemas.microsoft.com/office/powerpoint/2010/main" val="19631222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800" b="0" kern="1200">
          <a:solidFill>
            <a:schemeClr val="bg1"/>
          </a:solidFill>
          <a:latin typeface="Helvetica Neue Ligh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ctr" rtl="0" eaLnBrk="1" fontAlgn="base" hangingPunct="1">
        <a:spcBef>
          <a:spcPct val="0"/>
        </a:spcBef>
        <a:spcAft>
          <a:spcPct val="0"/>
        </a:spcAft>
        <a:defRPr sz="2800">
          <a:solidFill>
            <a:schemeClr val="bg1"/>
          </a:solidFill>
          <a:latin typeface="Arial" charset="0"/>
        </a:defRPr>
      </a:lvl6pPr>
      <a:lvl7pPr marL="914400" algn="ctr" rtl="0" eaLnBrk="1" fontAlgn="base" hangingPunct="1">
        <a:spcBef>
          <a:spcPct val="0"/>
        </a:spcBef>
        <a:spcAft>
          <a:spcPct val="0"/>
        </a:spcAft>
        <a:defRPr sz="2800">
          <a:solidFill>
            <a:schemeClr val="bg1"/>
          </a:solidFill>
          <a:latin typeface="Arial" charset="0"/>
        </a:defRPr>
      </a:lvl7pPr>
      <a:lvl8pPr marL="1371600" algn="ctr" rtl="0" eaLnBrk="1" fontAlgn="base" hangingPunct="1">
        <a:spcBef>
          <a:spcPct val="0"/>
        </a:spcBef>
        <a:spcAft>
          <a:spcPct val="0"/>
        </a:spcAft>
        <a:defRPr sz="2800">
          <a:solidFill>
            <a:schemeClr val="bg1"/>
          </a:solidFill>
          <a:latin typeface="Arial" charset="0"/>
        </a:defRPr>
      </a:lvl8pPr>
      <a:lvl9pPr marL="1828800" algn="ctr"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FF8125"/>
        </a:buClr>
        <a:buSzPct val="105000"/>
        <a:buFont typeface="Arial" charset="0"/>
        <a:buChar char="•"/>
        <a:defRPr sz="3600" kern="1200">
          <a:solidFill>
            <a:schemeClr val="tx1"/>
          </a:solidFill>
          <a:latin typeface="Helvetica Neue Light"/>
          <a:ea typeface="+mn-ea"/>
          <a:cs typeface="+mn-cs"/>
        </a:defRPr>
      </a:lvl1pPr>
      <a:lvl2pPr marL="742950" indent="-285750" algn="l" rtl="0" eaLnBrk="1" fontAlgn="base" hangingPunct="1">
        <a:spcBef>
          <a:spcPct val="20000"/>
        </a:spcBef>
        <a:spcAft>
          <a:spcPct val="0"/>
        </a:spcAft>
        <a:buClr>
          <a:srgbClr val="FF8125"/>
        </a:buClr>
        <a:buFont typeface="Arial" pitchFamily="34" charset="0"/>
        <a:buChar char="•"/>
        <a:defRPr sz="3200" kern="1200">
          <a:solidFill>
            <a:schemeClr val="tx1"/>
          </a:solidFill>
          <a:latin typeface="Helvetica Neue Light"/>
          <a:ea typeface="+mn-ea"/>
          <a:cs typeface="+mn-cs"/>
        </a:defRPr>
      </a:lvl2pPr>
      <a:lvl3pPr marL="11430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3pPr>
      <a:lvl4pPr marL="1600200" indent="-228600" algn="l" rtl="0" eaLnBrk="1" fontAlgn="base" hangingPunct="1">
        <a:spcBef>
          <a:spcPct val="20000"/>
        </a:spcBef>
        <a:spcAft>
          <a:spcPct val="0"/>
        </a:spcAft>
        <a:buClr>
          <a:srgbClr val="FF8125"/>
        </a:buClr>
        <a:buFont typeface="Arial" charset="0"/>
        <a:buChar char="–"/>
        <a:defRPr sz="2800" kern="1200">
          <a:solidFill>
            <a:schemeClr val="tx1"/>
          </a:solidFill>
          <a:latin typeface="Helvetica Neue Light"/>
          <a:ea typeface="+mn-ea"/>
          <a:cs typeface="+mn-cs"/>
        </a:defRPr>
      </a:lvl4pPr>
      <a:lvl5pPr marL="2057400" indent="-228600" algn="l" rtl="0" eaLnBrk="1" fontAlgn="base" hangingPunct="1">
        <a:spcBef>
          <a:spcPct val="20000"/>
        </a:spcBef>
        <a:spcAft>
          <a:spcPct val="0"/>
        </a:spcAft>
        <a:buClr>
          <a:srgbClr val="FF8125"/>
        </a:buClr>
        <a:buFont typeface="Arial" charset="0"/>
        <a:buChar char="»"/>
        <a:defRPr sz="2400" kern="1200">
          <a:solidFill>
            <a:schemeClr val="tx1"/>
          </a:solidFill>
          <a:latin typeface="Helvetica Neu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hyperlink" Target="http://www.linkedin.com/in/jeetumahtani" TargetMode="External"/><Relationship Id="rId4" Type="http://schemas.openxmlformats.org/officeDocument/2006/relationships/hyperlink" Target="http://www.linkedin.com/in/coreybeal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hubspot.tv/hubspot-partners/bid/112008/Using-Marketing-Grader-to-Sell-your-Inbound-Strategi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21496"/>
            <a:ext cx="7871791" cy="3326455"/>
          </a:xfrm>
        </p:spPr>
        <p:txBody>
          <a:bodyPr/>
          <a:lstStyle/>
          <a:p>
            <a:r>
              <a:rPr lang="en-US" dirty="0" smtClean="0"/>
              <a:t>Researching Leads and Prospecting</a:t>
            </a:r>
            <a:endParaRPr lang="en-US" dirty="0"/>
          </a:p>
        </p:txBody>
      </p:sp>
    </p:spTree>
    <p:extLst>
      <p:ext uri="{BB962C8B-B14F-4D97-AF65-F5344CB8AC3E}">
        <p14:creationId xmlns:p14="http://schemas.microsoft.com/office/powerpoint/2010/main" val="182521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1601227"/>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50" y="34631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AGENDA</a:t>
            </a:r>
            <a:endParaRPr lang="en-US" sz="4000" dirty="0">
              <a:solidFill>
                <a:srgbClr val="434343"/>
              </a:solidFill>
              <a:latin typeface="News Gothic MT"/>
              <a:cs typeface="News Gothic MT"/>
            </a:endParaRPr>
          </a:p>
        </p:txBody>
      </p:sp>
      <p:sp>
        <p:nvSpPr>
          <p:cNvPr id="37" name="Rectangle 36"/>
          <p:cNvSpPr/>
          <p:nvPr/>
        </p:nvSpPr>
        <p:spPr>
          <a:xfrm>
            <a:off x="1663686" y="1583597"/>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Recap: The recommended sales process</a:t>
            </a:r>
            <a:endParaRPr lang="en-US" sz="2800" kern="1200" dirty="0">
              <a:solidFill>
                <a:srgbClr val="333333"/>
              </a:solidFill>
              <a:latin typeface="News Gothic MT"/>
              <a:cs typeface="News Gothic MT"/>
            </a:endParaRPr>
          </a:p>
        </p:txBody>
      </p:sp>
      <p:sp>
        <p:nvSpPr>
          <p:cNvPr id="42" name="Rectangle 41"/>
          <p:cNvSpPr/>
          <p:nvPr/>
        </p:nvSpPr>
        <p:spPr>
          <a:xfrm>
            <a:off x="1663686" y="3808888"/>
            <a:ext cx="7480315"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Prospecting tips and techniques</a:t>
            </a:r>
            <a:endParaRPr lang="en-US" sz="2800" kern="1200" dirty="0">
              <a:solidFill>
                <a:srgbClr val="333333"/>
              </a:solidFill>
              <a:latin typeface="News Gothic MT"/>
              <a:cs typeface="News Gothic MT"/>
            </a:endParaRPr>
          </a:p>
        </p:txBody>
      </p:sp>
      <p:sp>
        <p:nvSpPr>
          <p:cNvPr id="47" name="Rectangle 46"/>
          <p:cNvSpPr/>
          <p:nvPr/>
        </p:nvSpPr>
        <p:spPr>
          <a:xfrm>
            <a:off x="1663686" y="4859779"/>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Prospecting do’s and don’ts</a:t>
            </a:r>
            <a:endParaRPr lang="en-US" sz="2800" kern="1200" dirty="0">
              <a:solidFill>
                <a:srgbClr val="333333"/>
              </a:solidFill>
              <a:latin typeface="News Gothic MT"/>
              <a:cs typeface="News Gothic MT"/>
            </a:endParaRPr>
          </a:p>
        </p:txBody>
      </p:sp>
      <p:sp>
        <p:nvSpPr>
          <p:cNvPr id="52" name="Rectangle 51"/>
          <p:cNvSpPr/>
          <p:nvPr/>
        </p:nvSpPr>
        <p:spPr>
          <a:xfrm>
            <a:off x="1663686" y="5852860"/>
            <a:ext cx="5127989"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Key Take-</a:t>
            </a:r>
            <a:r>
              <a:rPr lang="en-US" sz="2800" dirty="0" err="1" smtClean="0">
                <a:solidFill>
                  <a:srgbClr val="333333"/>
                </a:solidFill>
                <a:latin typeface="News Gothic MT"/>
                <a:cs typeface="News Gothic MT"/>
              </a:rPr>
              <a:t>Aways</a:t>
            </a:r>
            <a:endParaRPr lang="en-US" sz="2800" kern="1200" dirty="0">
              <a:solidFill>
                <a:srgbClr val="333333"/>
              </a:solidFill>
              <a:latin typeface="News Gothic MT"/>
              <a:cs typeface="News Gothic MT"/>
            </a:endParaRPr>
          </a:p>
        </p:txBody>
      </p:sp>
      <p:grpSp>
        <p:nvGrpSpPr>
          <p:cNvPr id="74" name="Group 73"/>
          <p:cNvGrpSpPr/>
          <p:nvPr/>
        </p:nvGrpSpPr>
        <p:grpSpPr>
          <a:xfrm>
            <a:off x="0" y="1342992"/>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78" name="Group 77"/>
          <p:cNvGrpSpPr/>
          <p:nvPr/>
        </p:nvGrpSpPr>
        <p:grpSpPr>
          <a:xfrm>
            <a:off x="11816" y="2436769"/>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82" name="Group 81"/>
          <p:cNvGrpSpPr/>
          <p:nvPr/>
        </p:nvGrpSpPr>
        <p:grpSpPr>
          <a:xfrm>
            <a:off x="32714" y="3459877"/>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86" name="Group 85"/>
          <p:cNvGrpSpPr/>
          <p:nvPr/>
        </p:nvGrpSpPr>
        <p:grpSpPr>
          <a:xfrm>
            <a:off x="39412" y="4537971"/>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grpSp>
        <p:nvGrpSpPr>
          <p:cNvPr id="26" name="Group 25"/>
          <p:cNvGrpSpPr/>
          <p:nvPr/>
        </p:nvGrpSpPr>
        <p:grpSpPr>
          <a:xfrm>
            <a:off x="39412" y="5604771"/>
            <a:ext cx="1518186" cy="1015663"/>
            <a:chOff x="39412" y="5185665"/>
            <a:chExt cx="1518186" cy="1015663"/>
          </a:xfrm>
        </p:grpSpPr>
        <p:cxnSp>
          <p:nvCxnSpPr>
            <p:cNvPr id="27" name="Straight Connector 26"/>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641160" y="5259153"/>
              <a:ext cx="914400" cy="9144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sp>
        <p:nvSpPr>
          <p:cNvPr id="31" name="Rectangle 30"/>
          <p:cNvSpPr/>
          <p:nvPr/>
        </p:nvSpPr>
        <p:spPr>
          <a:xfrm>
            <a:off x="1663686" y="2645069"/>
            <a:ext cx="71501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Effectively researching your leads</a:t>
            </a:r>
            <a:endParaRPr lang="en-US" sz="2800" kern="1200" dirty="0">
              <a:solidFill>
                <a:srgbClr val="333333"/>
              </a:solidFill>
              <a:latin typeface="News Gothic MT"/>
              <a:cs typeface="News Gothic MT"/>
            </a:endParaRPr>
          </a:p>
        </p:txBody>
      </p:sp>
    </p:spTree>
    <p:extLst>
      <p:ext uri="{BB962C8B-B14F-4D97-AF65-F5344CB8AC3E}">
        <p14:creationId xmlns:p14="http://schemas.microsoft.com/office/powerpoint/2010/main" val="172847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a:t>
            </a:r>
            <a:endParaRPr lang="en-US" sz="9600" dirty="0"/>
          </a:p>
        </p:txBody>
      </p:sp>
      <p:sp>
        <p:nvSpPr>
          <p:cNvPr id="5" name="TextBox 4"/>
          <p:cNvSpPr txBox="1"/>
          <p:nvPr/>
        </p:nvSpPr>
        <p:spPr>
          <a:xfrm>
            <a:off x="38907" y="525301"/>
            <a:ext cx="9474740"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The Recommended Sales Process &amp; Methodology</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449318" y="612845"/>
            <a:ext cx="8245364" cy="5632311"/>
          </a:xfrm>
          <a:prstGeom prst="rect">
            <a:avLst/>
          </a:prstGeom>
          <a:noFill/>
        </p:spPr>
        <p:txBody>
          <a:bodyPr wrap="square" rtlCol="0">
            <a:spAutoFit/>
          </a:bodyPr>
          <a:lstStyle/>
          <a:p>
            <a:pPr marL="742950" indent="-742950">
              <a:buFont typeface="+mj-lt"/>
              <a:buAutoNum type="arabicPeriod"/>
            </a:pPr>
            <a:r>
              <a:rPr lang="en-US" sz="4000" dirty="0" smtClean="0">
                <a:solidFill>
                  <a:schemeClr val="bg1"/>
                </a:solidFill>
                <a:latin typeface="MV Boli" pitchFamily="2" charset="0"/>
                <a:cs typeface="MV Boli" pitchFamily="2" charset="0"/>
              </a:rPr>
              <a:t>Generating Leads</a:t>
            </a:r>
          </a:p>
          <a:p>
            <a:pPr marL="742950" indent="-742950">
              <a:buFont typeface="+mj-lt"/>
              <a:buAutoNum type="arabicPeriod"/>
            </a:pPr>
            <a:r>
              <a:rPr lang="en-US" sz="4000" b="1" dirty="0" smtClean="0">
                <a:solidFill>
                  <a:schemeClr val="bg1"/>
                </a:solidFill>
                <a:latin typeface="MV Boli" pitchFamily="2" charset="0"/>
                <a:cs typeface="MV Boli" pitchFamily="2" charset="0"/>
              </a:rPr>
              <a:t>Researching Leads and Prospecting</a:t>
            </a:r>
          </a:p>
          <a:p>
            <a:pPr marL="742950" indent="-742950">
              <a:buFont typeface="+mj-lt"/>
              <a:buAutoNum type="arabicPeriod"/>
            </a:pPr>
            <a:r>
              <a:rPr lang="en-US" sz="4000" dirty="0" smtClean="0">
                <a:solidFill>
                  <a:schemeClr val="bg1"/>
                </a:solidFill>
                <a:latin typeface="MV Boli" pitchFamily="2" charset="0"/>
                <a:cs typeface="MV Boli" pitchFamily="2" charset="0"/>
              </a:rPr>
              <a:t>Connecting and Qualifying</a:t>
            </a:r>
          </a:p>
          <a:p>
            <a:pPr marL="742950" indent="-742950">
              <a:buFont typeface="+mj-lt"/>
              <a:buAutoNum type="arabicPeriod"/>
            </a:pPr>
            <a:r>
              <a:rPr lang="en-US" sz="4000" dirty="0" smtClean="0">
                <a:solidFill>
                  <a:schemeClr val="bg1"/>
                </a:solidFill>
                <a:latin typeface="MV Boli" pitchFamily="2" charset="0"/>
                <a:cs typeface="MV Boli" pitchFamily="2" charset="0"/>
              </a:rPr>
              <a:t>Inbound Marketing Assessment (IMA)</a:t>
            </a:r>
          </a:p>
          <a:p>
            <a:pPr marL="742950" indent="-742950">
              <a:buFont typeface="+mj-lt"/>
              <a:buAutoNum type="arabicPeriod"/>
            </a:pPr>
            <a:r>
              <a:rPr lang="en-US" sz="4000" dirty="0" smtClean="0">
                <a:solidFill>
                  <a:schemeClr val="bg1"/>
                </a:solidFill>
                <a:latin typeface="MV Boli" pitchFamily="2" charset="0"/>
                <a:cs typeface="MV Boli" pitchFamily="2" charset="0"/>
              </a:rPr>
              <a:t>Diagnostic and Goal Setting</a:t>
            </a:r>
          </a:p>
          <a:p>
            <a:pPr marL="742950" indent="-742950">
              <a:buFont typeface="+mj-lt"/>
              <a:buAutoNum type="arabicPeriod"/>
            </a:pPr>
            <a:r>
              <a:rPr lang="en-US" sz="4000" dirty="0" smtClean="0">
                <a:solidFill>
                  <a:schemeClr val="bg1"/>
                </a:solidFill>
                <a:latin typeface="MV Boli" pitchFamily="2" charset="0"/>
                <a:cs typeface="MV Boli" pitchFamily="2" charset="0"/>
              </a:rPr>
              <a:t>Present Solution </a:t>
            </a:r>
          </a:p>
          <a:p>
            <a:pPr marL="742950" indent="-742950">
              <a:buFont typeface="+mj-lt"/>
              <a:buAutoNum type="arabicPeriod"/>
            </a:pPr>
            <a:r>
              <a:rPr lang="en-US" sz="4000" dirty="0" smtClean="0">
                <a:solidFill>
                  <a:schemeClr val="bg1"/>
                </a:solidFill>
                <a:latin typeface="MV Boli" pitchFamily="2" charset="0"/>
                <a:cs typeface="MV Boli" pitchFamily="2" charset="0"/>
              </a:rPr>
              <a:t>Contract and Close</a:t>
            </a:r>
            <a:endParaRPr lang="en-US" sz="40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622550" y="1949219"/>
            <a:ext cx="3276600" cy="533400"/>
          </a:xfrm>
          <a:prstGeom prst="round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a:off x="4237037" y="5715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93662" y="255588"/>
            <a:ext cx="9050337" cy="457200"/>
          </a:xfrm>
        </p:spPr>
        <p:txBody>
          <a:bodyPr>
            <a:noAutofit/>
          </a:bodyPr>
          <a:lstStyle/>
          <a:p>
            <a:r>
              <a:rPr lang="en-US" sz="4000" dirty="0" smtClean="0">
                <a:latin typeface="News Gothic MT"/>
              </a:rPr>
              <a:t>Inbound Marketing Sales Methodology</a:t>
            </a:r>
          </a:p>
        </p:txBody>
      </p:sp>
      <p:pic>
        <p:nvPicPr>
          <p:cNvPr id="17" name="Picture 16"/>
          <p:cNvPicPr>
            <a:picLocks noChangeAspect="1" noChangeArrowheads="1"/>
          </p:cNvPicPr>
          <p:nvPr/>
        </p:nvPicPr>
        <p:blipFill>
          <a:blip r:embed="rId3" cstate="print"/>
          <a:srcRect/>
          <a:stretch>
            <a:fillRect/>
          </a:stretch>
        </p:blipFill>
        <p:spPr bwMode="auto">
          <a:xfrm>
            <a:off x="2606674" y="3636962"/>
            <a:ext cx="3260726" cy="554038"/>
          </a:xfrm>
          <a:prstGeom prst="rect">
            <a:avLst/>
          </a:prstGeom>
          <a:noFill/>
          <a:ln w="9525">
            <a:noFill/>
            <a:miter lim="800000"/>
            <a:headEnd/>
            <a:tailEnd/>
          </a:ln>
        </p:spPr>
      </p:pic>
      <p:sp>
        <p:nvSpPr>
          <p:cNvPr id="18" name="Text Box 11"/>
          <p:cNvSpPr txBox="1">
            <a:spLocks noChangeArrowheads="1"/>
          </p:cNvSpPr>
          <p:nvPr/>
        </p:nvSpPr>
        <p:spPr bwMode="auto">
          <a:xfrm>
            <a:off x="2630487" y="3713162"/>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4. QUALIFY</a:t>
            </a:r>
            <a:endParaRPr lang="en-US" sz="1400" dirty="0"/>
          </a:p>
          <a:p>
            <a:pPr algn="ctr">
              <a:lnSpc>
                <a:spcPct val="95000"/>
              </a:lnSpc>
            </a:pPr>
            <a:r>
              <a:rPr lang="en-US" sz="1400" i="1" dirty="0">
                <a:solidFill>
                  <a:srgbClr val="FFFFFF"/>
                </a:solidFill>
                <a:latin typeface="Arial" charset="0"/>
              </a:rPr>
              <a:t>Determine worthiness for </a:t>
            </a:r>
            <a:r>
              <a:rPr lang="en-US" sz="1400" i="1" dirty="0" smtClean="0">
                <a:solidFill>
                  <a:srgbClr val="FFFFFF"/>
                </a:solidFill>
                <a:latin typeface="Arial" charset="0"/>
              </a:rPr>
              <a:t>next step</a:t>
            </a:r>
            <a:endParaRPr lang="en-US" sz="1400" i="1" dirty="0">
              <a:solidFill>
                <a:srgbClr val="FFFFFF"/>
              </a:solidFill>
              <a:latin typeface="Arial" charset="0"/>
            </a:endParaRPr>
          </a:p>
        </p:txBody>
      </p:sp>
      <p:pic>
        <p:nvPicPr>
          <p:cNvPr id="19" name="Picture 18"/>
          <p:cNvPicPr>
            <a:picLocks noChangeAspect="1" noChangeArrowheads="1"/>
          </p:cNvPicPr>
          <p:nvPr/>
        </p:nvPicPr>
        <p:blipFill>
          <a:blip r:embed="rId3" cstate="print"/>
          <a:srcRect/>
          <a:stretch>
            <a:fillRect/>
          </a:stretch>
        </p:blipFill>
        <p:spPr bwMode="auto">
          <a:xfrm>
            <a:off x="2606674" y="4440238"/>
            <a:ext cx="3260726" cy="512762"/>
          </a:xfrm>
          <a:prstGeom prst="rect">
            <a:avLst/>
          </a:prstGeom>
          <a:noFill/>
          <a:ln w="9525">
            <a:noFill/>
            <a:miter lim="800000"/>
            <a:headEnd/>
            <a:tailEnd/>
          </a:ln>
        </p:spPr>
      </p:pic>
      <p:sp>
        <p:nvSpPr>
          <p:cNvPr id="20" name="Text Box 13"/>
          <p:cNvSpPr txBox="1">
            <a:spLocks noChangeArrowheads="1"/>
          </p:cNvSpPr>
          <p:nvPr/>
        </p:nvSpPr>
        <p:spPr bwMode="auto">
          <a:xfrm>
            <a:off x="2687637" y="4488095"/>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5. Diagnostic &amp; Goal Setting</a:t>
            </a:r>
            <a:endParaRPr lang="en-US" sz="1400" dirty="0"/>
          </a:p>
          <a:p>
            <a:pPr algn="ctr">
              <a:lnSpc>
                <a:spcPct val="95000"/>
              </a:lnSpc>
            </a:pPr>
            <a:r>
              <a:rPr lang="en-US" sz="1400" i="1" dirty="0" smtClean="0">
                <a:solidFill>
                  <a:srgbClr val="FFFFFF"/>
                </a:solidFill>
                <a:latin typeface="Arial" charset="0"/>
              </a:rPr>
              <a:t>Align business goals with activities</a:t>
            </a:r>
            <a:endParaRPr lang="en-US" sz="1400" i="1" dirty="0">
              <a:solidFill>
                <a:srgbClr val="FFFFFF"/>
              </a:solidFill>
              <a:latin typeface="Arial" charset="0"/>
            </a:endParaRPr>
          </a:p>
        </p:txBody>
      </p:sp>
      <p:pic>
        <p:nvPicPr>
          <p:cNvPr id="21" name="Picture 20"/>
          <p:cNvPicPr>
            <a:picLocks noChangeAspect="1" noChangeArrowheads="1"/>
          </p:cNvPicPr>
          <p:nvPr/>
        </p:nvPicPr>
        <p:blipFill>
          <a:blip r:embed="rId3" cstate="print"/>
          <a:srcRect/>
          <a:stretch>
            <a:fillRect/>
          </a:stretch>
        </p:blipFill>
        <p:spPr bwMode="auto">
          <a:xfrm>
            <a:off x="2606674" y="5272130"/>
            <a:ext cx="3260726" cy="519070"/>
          </a:xfrm>
          <a:prstGeom prst="rect">
            <a:avLst/>
          </a:prstGeom>
          <a:noFill/>
          <a:ln w="9525">
            <a:noFill/>
            <a:miter lim="800000"/>
            <a:headEnd/>
            <a:tailEnd/>
          </a:ln>
        </p:spPr>
      </p:pic>
      <p:sp>
        <p:nvSpPr>
          <p:cNvPr id="22" name="Text Box 15"/>
          <p:cNvSpPr txBox="1">
            <a:spLocks noChangeArrowheads="1"/>
          </p:cNvSpPr>
          <p:nvPr/>
        </p:nvSpPr>
        <p:spPr bwMode="auto">
          <a:xfrm>
            <a:off x="2687637" y="5305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6. </a:t>
            </a:r>
            <a:r>
              <a:rPr lang="en-US" sz="1400" b="1" dirty="0" smtClean="0">
                <a:solidFill>
                  <a:srgbClr val="FFFFFF"/>
                </a:solidFill>
              </a:rPr>
              <a:t>Presentation &amp; Experimentation</a:t>
            </a:r>
            <a:endParaRPr lang="en-US" sz="1400" dirty="0"/>
          </a:p>
          <a:p>
            <a:pPr algn="ctr">
              <a:lnSpc>
                <a:spcPct val="95000"/>
              </a:lnSpc>
            </a:pPr>
            <a:r>
              <a:rPr lang="en-US" sz="1400" i="1" dirty="0" smtClean="0">
                <a:solidFill>
                  <a:srgbClr val="FFFFFF"/>
                </a:solidFill>
              </a:rPr>
              <a:t>Present Solution and/or Trial</a:t>
            </a:r>
            <a:endParaRPr lang="en-US" sz="1400" i="1" dirty="0">
              <a:solidFill>
                <a:srgbClr val="FFFFFF"/>
              </a:solidFill>
              <a:latin typeface="Arial" charset="0"/>
            </a:endParaRPr>
          </a:p>
        </p:txBody>
      </p:sp>
      <p:pic>
        <p:nvPicPr>
          <p:cNvPr id="49" name="Picture 48"/>
          <p:cNvPicPr>
            <a:picLocks noChangeAspect="1" noChangeArrowheads="1"/>
          </p:cNvPicPr>
          <p:nvPr/>
        </p:nvPicPr>
        <p:blipFill>
          <a:blip r:embed="rId4" cstate="print"/>
          <a:srcRect/>
          <a:stretch>
            <a:fillRect/>
          </a:stretch>
        </p:blipFill>
        <p:spPr bwMode="auto">
          <a:xfrm>
            <a:off x="6629400" y="1371600"/>
            <a:ext cx="804863" cy="2782887"/>
          </a:xfrm>
          <a:prstGeom prst="rect">
            <a:avLst/>
          </a:prstGeom>
          <a:noFill/>
          <a:ln w="9525">
            <a:noFill/>
            <a:miter lim="800000"/>
            <a:headEnd/>
            <a:tailEnd/>
          </a:ln>
        </p:spPr>
      </p:pic>
      <p:pic>
        <p:nvPicPr>
          <p:cNvPr id="50" name="Picture 44"/>
          <p:cNvPicPr>
            <a:picLocks noChangeAspect="1" noChangeArrowheads="1"/>
          </p:cNvPicPr>
          <p:nvPr/>
        </p:nvPicPr>
        <p:blipFill>
          <a:blip r:embed="rId5" cstate="print"/>
          <a:srcRect/>
          <a:stretch>
            <a:fillRect/>
          </a:stretch>
        </p:blipFill>
        <p:spPr bwMode="auto">
          <a:xfrm>
            <a:off x="6629400" y="3751261"/>
            <a:ext cx="804863" cy="3111500"/>
          </a:xfrm>
          <a:prstGeom prst="rect">
            <a:avLst/>
          </a:prstGeom>
          <a:noFill/>
          <a:ln w="9525">
            <a:noFill/>
            <a:miter lim="800000"/>
            <a:headEnd/>
            <a:tailEnd/>
          </a:ln>
        </p:spPr>
      </p:pic>
      <p:sp>
        <p:nvSpPr>
          <p:cNvPr id="51" name="Text Box 45"/>
          <p:cNvSpPr txBox="1">
            <a:spLocks noChangeArrowheads="1"/>
          </p:cNvSpPr>
          <p:nvPr/>
        </p:nvSpPr>
        <p:spPr bwMode="auto">
          <a:xfrm>
            <a:off x="5786437" y="4191000"/>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OPPORTUNITY</a:t>
            </a:r>
            <a:endParaRPr lang="en-US" sz="1900" b="1" dirty="0">
              <a:solidFill>
                <a:srgbClr val="7F7F7F"/>
              </a:solidFill>
              <a:latin typeface="Arial" charset="0"/>
            </a:endParaRPr>
          </a:p>
        </p:txBody>
      </p:sp>
      <p:pic>
        <p:nvPicPr>
          <p:cNvPr id="54" name="Picture 53"/>
          <p:cNvPicPr>
            <a:picLocks noChangeAspect="1" noChangeArrowheads="1"/>
          </p:cNvPicPr>
          <p:nvPr/>
        </p:nvPicPr>
        <p:blipFill>
          <a:blip r:embed="rId3" cstate="print"/>
          <a:srcRect/>
          <a:stretch>
            <a:fillRect/>
          </a:stretch>
        </p:blipFill>
        <p:spPr bwMode="auto">
          <a:xfrm>
            <a:off x="2606674" y="6034130"/>
            <a:ext cx="3260726" cy="519070"/>
          </a:xfrm>
          <a:prstGeom prst="rect">
            <a:avLst/>
          </a:prstGeom>
          <a:noFill/>
          <a:ln w="9525">
            <a:noFill/>
            <a:miter lim="800000"/>
            <a:headEnd/>
            <a:tailEnd/>
          </a:ln>
        </p:spPr>
      </p:pic>
      <p:sp>
        <p:nvSpPr>
          <p:cNvPr id="55" name="Text Box 15"/>
          <p:cNvSpPr txBox="1">
            <a:spLocks noChangeArrowheads="1"/>
          </p:cNvSpPr>
          <p:nvPr/>
        </p:nvSpPr>
        <p:spPr bwMode="auto">
          <a:xfrm>
            <a:off x="2687637" y="6067657"/>
            <a:ext cx="3098800" cy="409343"/>
          </a:xfrm>
          <a:prstGeom prst="rect">
            <a:avLst/>
          </a:prstGeom>
          <a:noFill/>
          <a:ln w="9525">
            <a:noFill/>
            <a:miter lim="800000"/>
            <a:headEnd/>
            <a:tailEnd/>
          </a:ln>
        </p:spPr>
        <p:txBody>
          <a:bodyPr lIns="0" tIns="0" rIns="0" bIns="0" anchor="ctr">
            <a:spAutoFit/>
          </a:bodyPr>
          <a:lstStyle/>
          <a:p>
            <a:pPr algn="ctr">
              <a:lnSpc>
                <a:spcPct val="95000"/>
              </a:lnSpc>
            </a:pPr>
            <a:r>
              <a:rPr lang="en-US" sz="1400" b="1" dirty="0" smtClean="0">
                <a:solidFill>
                  <a:srgbClr val="FFFFFF"/>
                </a:solidFill>
                <a:latin typeface="Arial" charset="0"/>
              </a:rPr>
              <a:t>7. </a:t>
            </a:r>
            <a:r>
              <a:rPr lang="en-US" sz="1400" b="1" dirty="0" smtClean="0">
                <a:solidFill>
                  <a:srgbClr val="FFFFFF"/>
                </a:solidFill>
              </a:rPr>
              <a:t>Contract &amp; Close</a:t>
            </a:r>
            <a:endParaRPr lang="en-US" sz="1400" dirty="0"/>
          </a:p>
          <a:p>
            <a:pPr algn="ctr">
              <a:lnSpc>
                <a:spcPct val="95000"/>
              </a:lnSpc>
            </a:pPr>
            <a:r>
              <a:rPr lang="en-US" sz="1400" i="1" dirty="0" smtClean="0">
                <a:solidFill>
                  <a:srgbClr val="FFFFFF"/>
                </a:solidFill>
              </a:rPr>
              <a:t>Agree to Proceed</a:t>
            </a:r>
            <a:endParaRPr lang="en-US" sz="1400" i="1" dirty="0">
              <a:solidFill>
                <a:srgbClr val="FFFFFF"/>
              </a:solidFill>
              <a:latin typeface="Arial" charset="0"/>
            </a:endParaRPr>
          </a:p>
        </p:txBody>
      </p:sp>
      <p:pic>
        <p:nvPicPr>
          <p:cNvPr id="58" name="Picture 57"/>
          <p:cNvPicPr>
            <a:picLocks noChangeAspect="1" noChangeArrowheads="1"/>
          </p:cNvPicPr>
          <p:nvPr/>
        </p:nvPicPr>
        <p:blipFill>
          <a:blip r:embed="rId3" cstate="print"/>
          <a:srcRect/>
          <a:stretch>
            <a:fillRect/>
          </a:stretch>
        </p:blipFill>
        <p:spPr bwMode="auto">
          <a:xfrm>
            <a:off x="2630487" y="1120543"/>
            <a:ext cx="3260726" cy="533400"/>
          </a:xfrm>
          <a:prstGeom prst="rect">
            <a:avLst/>
          </a:prstGeom>
          <a:noFill/>
          <a:ln w="9525">
            <a:noFill/>
            <a:miter lim="800000"/>
            <a:headEnd/>
            <a:tailEnd/>
          </a:ln>
        </p:spPr>
      </p:pic>
      <p:sp>
        <p:nvSpPr>
          <p:cNvPr id="60" name="Text Box 11"/>
          <p:cNvSpPr txBox="1">
            <a:spLocks noChangeArrowheads="1"/>
          </p:cNvSpPr>
          <p:nvPr/>
        </p:nvSpPr>
        <p:spPr bwMode="auto">
          <a:xfrm>
            <a:off x="2698750" y="1997076"/>
            <a:ext cx="3124200" cy="409343"/>
          </a:xfrm>
          <a:prstGeom prst="rect">
            <a:avLst/>
          </a:prstGeom>
          <a:solidFill>
            <a:srgbClr val="FF0000"/>
          </a:solidFill>
          <a:ln w="9525">
            <a:noFill/>
            <a:miter lim="800000"/>
            <a:headEnd/>
            <a:tailEnd/>
          </a:ln>
        </p:spPr>
        <p:txBody>
          <a:bodyPr wrap="square" lIns="0" tIns="0" rIns="0" bIns="0" anchor="ctr">
            <a:spAutoFit/>
          </a:bodyPr>
          <a:lstStyle/>
          <a:p>
            <a:pPr algn="ctr">
              <a:lnSpc>
                <a:spcPct val="95000"/>
              </a:lnSpc>
            </a:pPr>
            <a:r>
              <a:rPr lang="en-US" sz="1400" b="1" dirty="0">
                <a:solidFill>
                  <a:srgbClr val="FFFFFF"/>
                </a:solidFill>
                <a:latin typeface="Arial" charset="0"/>
              </a:rPr>
              <a:t>2. Research and Prospect</a:t>
            </a:r>
            <a:endParaRPr lang="en-US" sz="1400" dirty="0"/>
          </a:p>
          <a:p>
            <a:pPr algn="ctr">
              <a:lnSpc>
                <a:spcPct val="95000"/>
              </a:lnSpc>
            </a:pPr>
            <a:r>
              <a:rPr lang="en-US" sz="1400" i="1" dirty="0">
                <a:solidFill>
                  <a:srgbClr val="FFFFFF"/>
                </a:solidFill>
                <a:latin typeface="Arial" charset="0"/>
              </a:rPr>
              <a:t>Get to a Connect</a:t>
            </a:r>
          </a:p>
        </p:txBody>
      </p:sp>
      <p:sp>
        <p:nvSpPr>
          <p:cNvPr id="61" name="Text Box 11"/>
          <p:cNvSpPr txBox="1">
            <a:spLocks noChangeArrowheads="1"/>
          </p:cNvSpPr>
          <p:nvPr/>
        </p:nvSpPr>
        <p:spPr bwMode="auto">
          <a:xfrm>
            <a:off x="2654300" y="1196743"/>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a:solidFill>
                  <a:srgbClr val="FFFFFF"/>
                </a:solidFill>
                <a:latin typeface="Arial" charset="0"/>
              </a:rPr>
              <a:t>1. Lead Gen</a:t>
            </a:r>
            <a:endParaRPr lang="en-US" sz="1400" dirty="0"/>
          </a:p>
          <a:p>
            <a:pPr algn="ctr">
              <a:lnSpc>
                <a:spcPct val="95000"/>
              </a:lnSpc>
            </a:pPr>
            <a:r>
              <a:rPr lang="en-US" sz="1400" i="1" dirty="0">
                <a:solidFill>
                  <a:srgbClr val="FFFFFF"/>
                </a:solidFill>
                <a:latin typeface="Arial" charset="0"/>
              </a:rPr>
              <a:t>Find Prospects to </a:t>
            </a:r>
            <a:r>
              <a:rPr lang="en-US" sz="1400" i="1" dirty="0" smtClean="0">
                <a:solidFill>
                  <a:srgbClr val="FFFFFF"/>
                </a:solidFill>
                <a:latin typeface="Arial" charset="0"/>
              </a:rPr>
              <a:t>Call On</a:t>
            </a:r>
            <a:endParaRPr lang="en-US" sz="1400" i="1" dirty="0">
              <a:solidFill>
                <a:srgbClr val="FFFFFF"/>
              </a:solidFill>
              <a:latin typeface="Arial" charset="0"/>
            </a:endParaRPr>
          </a:p>
        </p:txBody>
      </p:sp>
      <p:cxnSp>
        <p:nvCxnSpPr>
          <p:cNvPr id="63" name="Straight Arrow Connector 62"/>
          <p:cNvCxnSpPr/>
          <p:nvPr/>
        </p:nvCxnSpPr>
        <p:spPr>
          <a:xfrm>
            <a:off x="4237037" y="2463801"/>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37037" y="16764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237037" y="3336924"/>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237037" y="41148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37037" y="4953000"/>
            <a:ext cx="0" cy="320676"/>
          </a:xfrm>
          <a:prstGeom prst="straightConnector1">
            <a:avLst/>
          </a:prstGeom>
          <a:ln>
            <a:solidFill>
              <a:srgbClr val="060606"/>
            </a:solidFill>
            <a:tailEnd type="arrow" w="med"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noChangeArrowheads="1"/>
          </p:cNvPicPr>
          <p:nvPr/>
        </p:nvPicPr>
        <p:blipFill>
          <a:blip r:embed="rId3" cstate="print"/>
          <a:srcRect/>
          <a:stretch>
            <a:fillRect/>
          </a:stretch>
        </p:blipFill>
        <p:spPr bwMode="auto">
          <a:xfrm>
            <a:off x="2606674" y="2743200"/>
            <a:ext cx="3260726" cy="533400"/>
          </a:xfrm>
          <a:prstGeom prst="rect">
            <a:avLst/>
          </a:prstGeom>
          <a:noFill/>
          <a:ln w="9525">
            <a:noFill/>
            <a:miter lim="800000"/>
            <a:headEnd/>
            <a:tailEnd/>
          </a:ln>
        </p:spPr>
      </p:pic>
      <p:sp>
        <p:nvSpPr>
          <p:cNvPr id="27" name="Text Box 11"/>
          <p:cNvSpPr txBox="1">
            <a:spLocks noChangeArrowheads="1"/>
          </p:cNvSpPr>
          <p:nvPr/>
        </p:nvSpPr>
        <p:spPr bwMode="auto">
          <a:xfrm>
            <a:off x="2630487" y="2819400"/>
            <a:ext cx="3213100" cy="409343"/>
          </a:xfrm>
          <a:prstGeom prst="rect">
            <a:avLst/>
          </a:prstGeom>
          <a:noFill/>
          <a:ln w="9525">
            <a:noFill/>
            <a:miter lim="800000"/>
            <a:headEnd/>
            <a:tailEnd/>
          </a:ln>
        </p:spPr>
        <p:txBody>
          <a:bodyPr wrap="square" lIns="0" tIns="0" rIns="0" bIns="0" anchor="ctr">
            <a:spAutoFit/>
          </a:bodyPr>
          <a:lstStyle/>
          <a:p>
            <a:pPr algn="ctr">
              <a:lnSpc>
                <a:spcPct val="95000"/>
              </a:lnSpc>
            </a:pPr>
            <a:r>
              <a:rPr lang="en-US" sz="1400" b="1" dirty="0" smtClean="0">
                <a:solidFill>
                  <a:srgbClr val="FFFFFF"/>
                </a:solidFill>
                <a:latin typeface="Arial" charset="0"/>
              </a:rPr>
              <a:t>3. </a:t>
            </a:r>
            <a:r>
              <a:rPr lang="en-US" sz="1400" b="1" dirty="0" smtClean="0">
                <a:solidFill>
                  <a:srgbClr val="FFFFFF"/>
                </a:solidFill>
              </a:rPr>
              <a:t>Connect</a:t>
            </a:r>
            <a:endParaRPr lang="en-US" sz="1400" dirty="0"/>
          </a:p>
          <a:p>
            <a:pPr algn="ctr">
              <a:lnSpc>
                <a:spcPct val="95000"/>
              </a:lnSpc>
            </a:pPr>
            <a:r>
              <a:rPr lang="en-US" sz="1400" i="1" dirty="0" smtClean="0">
                <a:solidFill>
                  <a:srgbClr val="FFFFFF"/>
                </a:solidFill>
                <a:latin typeface="Arial" charset="0"/>
              </a:rPr>
              <a:t>Schedule the Assessment</a:t>
            </a:r>
            <a:endParaRPr lang="en-US" sz="1400" i="1" dirty="0">
              <a:solidFill>
                <a:srgbClr val="FFFFFF"/>
              </a:solidFill>
              <a:latin typeface="Arial" charset="0"/>
            </a:endParaRPr>
          </a:p>
        </p:txBody>
      </p:sp>
      <p:sp>
        <p:nvSpPr>
          <p:cNvPr id="29" name="Text Box 45"/>
          <p:cNvSpPr txBox="1">
            <a:spLocks noChangeArrowheads="1"/>
          </p:cNvSpPr>
          <p:nvPr/>
        </p:nvSpPr>
        <p:spPr bwMode="auto">
          <a:xfrm>
            <a:off x="5653881" y="2466743"/>
            <a:ext cx="2755900" cy="276144"/>
          </a:xfrm>
          <a:prstGeom prst="rect">
            <a:avLst/>
          </a:prstGeom>
          <a:noFill/>
          <a:ln w="9525">
            <a:noFill/>
            <a:miter lim="800000"/>
            <a:headEnd/>
            <a:tailEnd/>
          </a:ln>
        </p:spPr>
        <p:txBody>
          <a:bodyPr lIns="0" tIns="0" rIns="0" bIns="0" anchor="ctr">
            <a:spAutoFit/>
          </a:bodyPr>
          <a:lstStyle/>
          <a:p>
            <a:pPr algn="ctr">
              <a:lnSpc>
                <a:spcPct val="95000"/>
              </a:lnSpc>
            </a:pPr>
            <a:r>
              <a:rPr lang="en-US" sz="1900" b="1" dirty="0" smtClean="0">
                <a:solidFill>
                  <a:srgbClr val="7F7F7F"/>
                </a:solidFill>
                <a:latin typeface="Arial" charset="0"/>
              </a:rPr>
              <a:t>Lead</a:t>
            </a:r>
            <a:endParaRPr lang="en-US" sz="1900" b="1" dirty="0">
              <a:solidFill>
                <a:srgbClr val="7F7F7F"/>
              </a:solidFill>
              <a:latin typeface="Arial" charset="0"/>
            </a:endParaRPr>
          </a:p>
        </p:txBody>
      </p:sp>
    </p:spTree>
    <p:extLst>
      <p:ext uri="{BB962C8B-B14F-4D97-AF65-F5344CB8AC3E}">
        <p14:creationId xmlns:p14="http://schemas.microsoft.com/office/powerpoint/2010/main" val="23638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2</a:t>
            </a:r>
            <a:endParaRPr lang="en-US" sz="9600" dirty="0"/>
          </a:p>
        </p:txBody>
      </p:sp>
      <p:sp>
        <p:nvSpPr>
          <p:cNvPr id="5" name="TextBox 4"/>
          <p:cNvSpPr txBox="1"/>
          <p:nvPr/>
        </p:nvSpPr>
        <p:spPr>
          <a:xfrm>
            <a:off x="0" y="594360"/>
            <a:ext cx="9647896" cy="3416320"/>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Effectively Researching Your Leads</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beale\Desktop\WHY-BOTH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
            <a:ext cx="9163050" cy="706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940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174171" y="468"/>
            <a:ext cx="8969829" cy="1143000"/>
          </a:xfrm>
        </p:spPr>
        <p:txBody>
          <a:bodyPr>
            <a:normAutofit/>
          </a:bodyPr>
          <a:lstStyle/>
          <a:p>
            <a:r>
              <a:rPr lang="en-US" dirty="0" smtClean="0"/>
              <a:t>What you’re looking to accomplish</a:t>
            </a:r>
            <a:endParaRPr lang="en-US" dirty="0"/>
          </a:p>
        </p:txBody>
      </p:sp>
      <p:sp>
        <p:nvSpPr>
          <p:cNvPr id="3" name="Content Placeholder 2"/>
          <p:cNvSpPr>
            <a:spLocks noGrp="1"/>
          </p:cNvSpPr>
          <p:nvPr>
            <p:ph idx="1"/>
          </p:nvPr>
        </p:nvSpPr>
        <p:spPr>
          <a:xfrm>
            <a:off x="457200" y="1113651"/>
            <a:ext cx="8229600" cy="4525963"/>
          </a:xfrm>
        </p:spPr>
        <p:txBody>
          <a:bodyPr/>
          <a:lstStyle/>
          <a:p>
            <a:r>
              <a:rPr lang="en-US" dirty="0" smtClean="0"/>
              <a:t>Determine if the lead is workable</a:t>
            </a:r>
          </a:p>
          <a:p>
            <a:r>
              <a:rPr lang="en-US" dirty="0" smtClean="0"/>
              <a:t>Set your priority (High/Med/Low)</a:t>
            </a:r>
          </a:p>
          <a:p>
            <a:r>
              <a:rPr lang="en-US" dirty="0" smtClean="0"/>
              <a:t>Start to qualify the lead (BANT/GPCT)</a:t>
            </a:r>
          </a:p>
          <a:p>
            <a:r>
              <a:rPr lang="en-US" dirty="0" smtClean="0"/>
              <a:t>Determine their IM sophistication </a:t>
            </a:r>
          </a:p>
          <a:p>
            <a:r>
              <a:rPr lang="en-US" dirty="0" smtClean="0"/>
              <a:t>Find opportunities to develop a connection</a:t>
            </a:r>
          </a:p>
          <a:p>
            <a:pPr lvl="1"/>
            <a:r>
              <a:rPr lang="en-US" dirty="0" smtClean="0"/>
              <a:t>Personalization</a:t>
            </a:r>
          </a:p>
          <a:p>
            <a:pPr lvl="1"/>
            <a:r>
              <a:rPr lang="en-US" dirty="0" smtClean="0"/>
              <a:t>Rapport building</a:t>
            </a:r>
          </a:p>
          <a:p>
            <a:pPr lvl="1"/>
            <a:r>
              <a:rPr lang="en-US" dirty="0" smtClean="0"/>
              <a:t>Trust development</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dirty="0" smtClean="0"/>
              <a:t>Things to keep in mind</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You work the company not the contact</a:t>
            </a:r>
          </a:p>
          <a:p>
            <a:r>
              <a:rPr lang="en-US" dirty="0" smtClean="0"/>
              <a:t>Initial research should take 5 minutes</a:t>
            </a:r>
          </a:p>
          <a:p>
            <a:r>
              <a:rPr lang="en-US" dirty="0" smtClean="0"/>
              <a:t>Next attempt pre-call review…5 minutes</a:t>
            </a:r>
          </a:p>
          <a:p>
            <a:r>
              <a:rPr lang="en-US" dirty="0" smtClean="0"/>
              <a:t>If you have a CRM or lead tracking system log your notes</a:t>
            </a:r>
          </a:p>
          <a:p>
            <a:pPr lvl="1"/>
            <a:r>
              <a:rPr lang="en-US" dirty="0" smtClean="0"/>
              <a:t>Title your activity:  </a:t>
            </a:r>
            <a:r>
              <a:rPr lang="en-US" i="1" dirty="0" smtClean="0"/>
              <a:t>Research</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Box 4"/>
          <p:cNvSpPr txBox="1"/>
          <p:nvPr/>
        </p:nvSpPr>
        <p:spPr>
          <a:xfrm>
            <a:off x="-159024" y="594360"/>
            <a:ext cx="9647896" cy="5632311"/>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a:t>
            </a:r>
            <a:r>
              <a:rPr lang="en-US" sz="7200" dirty="0">
                <a:solidFill>
                  <a:schemeClr val="bg1"/>
                </a:solidFill>
                <a:latin typeface="MV Boli" pitchFamily="2" charset="0"/>
                <a:cs typeface="MV Boli" pitchFamily="2" charset="0"/>
              </a:rPr>
              <a:t>Get prepared for the Prospect, Connect and Qualify stages of the sales process</a:t>
            </a:r>
            <a:r>
              <a:rPr lang="en-US" sz="7200" dirty="0" smtClean="0">
                <a:solidFill>
                  <a:schemeClr val="bg1"/>
                </a:solidFill>
                <a:latin typeface="MV Boli" pitchFamily="2" charset="0"/>
                <a:cs typeface="MV Boli" pitchFamily="2" charset="0"/>
              </a:rPr>
              <a:t>.”</a:t>
            </a:r>
            <a:endParaRPr lang="en-US" sz="7200" dirty="0">
              <a:solidFill>
                <a:schemeClr val="bg1"/>
              </a:solidFill>
              <a:latin typeface="MV Boli" pitchFamily="2" charset="0"/>
              <a:cs typeface="MV Boli" pitchFamily="2" charset="0"/>
            </a:endParaRPr>
          </a:p>
        </p:txBody>
      </p:sp>
    </p:spTree>
    <p:extLst>
      <p:ext uri="{BB962C8B-B14F-4D97-AF65-F5344CB8AC3E}">
        <p14:creationId xmlns:p14="http://schemas.microsoft.com/office/powerpoint/2010/main" val="2951443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beale\Desktop\linkedin 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8" y="3495164"/>
            <a:ext cx="3568584" cy="33628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beale\Desktop\twitter-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l="5786" t="1166" r="5111" b="6287"/>
          <a:stretch/>
        </p:blipFill>
        <p:spPr bwMode="auto">
          <a:xfrm>
            <a:off x="-86083" y="-17381"/>
            <a:ext cx="3568584" cy="344604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beale\Desktop\Aviary app-hubspot-com Picture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956" y="0"/>
            <a:ext cx="5642044" cy="3088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beale\Desktop\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1956" y="2988354"/>
            <a:ext cx="5583676" cy="3869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beale\Desktop\mktg gra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90263">
            <a:off x="1695394" y="1405791"/>
            <a:ext cx="4933657" cy="9801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beale\Desktop\503165914_a680a56c77_z.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53870">
            <a:off x="4668926" y="4161976"/>
            <a:ext cx="4275573" cy="161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39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cxnSp>
        <p:nvCxnSpPr>
          <p:cNvPr id="9" name="Straight Connector 8"/>
          <p:cNvCxnSpPr/>
          <p:nvPr/>
        </p:nvCxnSpPr>
        <p:spPr>
          <a:xfrm rot="10800000">
            <a:off x="7878307" y="1885632"/>
            <a:ext cx="1219201" cy="2"/>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4635300"/>
            <a:ext cx="1524000" cy="0"/>
          </a:xfrm>
          <a:prstGeom prst="line">
            <a:avLst/>
          </a:prstGeom>
          <a:ln w="76200" cap="rnd" cmpd="sng">
            <a:solidFill>
              <a:srgbClr val="434343"/>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19587" y="3847719"/>
            <a:ext cx="5029200" cy="1668149"/>
          </a:xfrm>
          <a:prstGeom prst="rect">
            <a:avLst/>
          </a:prstGeom>
          <a:noFill/>
        </p:spPr>
        <p:txBody>
          <a:bodyPr wrap="square" rtlCol="0">
            <a:spAutoFit/>
          </a:bodyPr>
          <a:lstStyle/>
          <a:p>
            <a:pPr>
              <a:lnSpc>
                <a:spcPct val="80000"/>
              </a:lnSpc>
            </a:pPr>
            <a:r>
              <a:rPr lang="en-US" sz="2400" dirty="0" smtClean="0">
                <a:solidFill>
                  <a:srgbClr val="434343"/>
                </a:solidFill>
                <a:latin typeface="Franklin Gothic Book"/>
                <a:cs typeface="Franklin Gothic Book"/>
              </a:rPr>
              <a:t>Corey Beale</a:t>
            </a:r>
          </a:p>
          <a:p>
            <a:pPr>
              <a:lnSpc>
                <a:spcPct val="80000"/>
              </a:lnSpc>
            </a:pPr>
            <a:r>
              <a:rPr lang="en-US" sz="2400" dirty="0" smtClean="0">
                <a:solidFill>
                  <a:srgbClr val="434343"/>
                </a:solidFill>
                <a:latin typeface="Franklin Gothic Book"/>
                <a:cs typeface="Franklin Gothic Book"/>
              </a:rPr>
              <a:t>Hubspot Sales Manager</a:t>
            </a:r>
          </a:p>
          <a:p>
            <a:pPr>
              <a:lnSpc>
                <a:spcPct val="80000"/>
              </a:lnSpc>
            </a:pPr>
            <a:r>
              <a:rPr lang="en-US" sz="2400" u="sng" dirty="0" smtClean="0">
                <a:solidFill>
                  <a:schemeClr val="accent1">
                    <a:lumMod val="75000"/>
                  </a:schemeClr>
                </a:solidFill>
                <a:latin typeface="Franklin Gothic Book" pitchFamily="34" charset="0"/>
                <a:hlinkClick r:id="rId4"/>
              </a:rPr>
              <a:t>www.linkedin.com</a:t>
            </a:r>
            <a:r>
              <a:rPr lang="en-US" sz="2400" u="sng" dirty="0" smtClean="0">
                <a:latin typeface="Franklin Gothic Book" pitchFamily="34" charset="0"/>
                <a:hlinkClick r:id="rId4"/>
              </a:rPr>
              <a:t>/in/coreybeale</a:t>
            </a:r>
            <a:r>
              <a:rPr lang="en-US" sz="2400" u="sng" dirty="0" smtClean="0">
                <a:latin typeface="Franklin Gothic Book" pitchFamily="34" charset="0"/>
              </a:rPr>
              <a:t> </a:t>
            </a:r>
            <a:endParaRPr lang="en-US" sz="2400" dirty="0" smtClean="0">
              <a:solidFill>
                <a:srgbClr val="434343"/>
              </a:solidFill>
              <a:latin typeface="Franklin Gothic Book" pitchFamily="34" charset="0"/>
              <a:cs typeface="Franklin Gothic Book"/>
            </a:endParaRPr>
          </a:p>
          <a:p>
            <a:pPr>
              <a:lnSpc>
                <a:spcPct val="80000"/>
              </a:lnSpc>
            </a:pPr>
            <a:r>
              <a:rPr lang="en-US" sz="2400" dirty="0" smtClean="0">
                <a:solidFill>
                  <a:srgbClr val="434343"/>
                </a:solidFill>
                <a:latin typeface="Franklin Gothic Book"/>
                <a:cs typeface="Franklin Gothic Book"/>
              </a:rPr>
              <a:t>cbeale@</a:t>
            </a:r>
            <a:r>
              <a:rPr lang="en-US" sz="2400" dirty="0" smtClean="0">
                <a:solidFill>
                  <a:srgbClr val="E36F1E"/>
                </a:solidFill>
                <a:latin typeface="Franklin Gothic Book"/>
                <a:cs typeface="Franklin Gothic Book"/>
              </a:rPr>
              <a:t>hubspot.com</a:t>
            </a:r>
          </a:p>
          <a:p>
            <a:pPr>
              <a:lnSpc>
                <a:spcPct val="80000"/>
              </a:lnSpc>
            </a:pPr>
            <a:endParaRPr lang="en-US" sz="1600" dirty="0" smtClean="0">
              <a:solidFill>
                <a:srgbClr val="E36F1E"/>
              </a:solidFill>
              <a:latin typeface="Franklin Gothic Book"/>
              <a:cs typeface="Franklin Gothic Book"/>
            </a:endParaRPr>
          </a:p>
          <a:p>
            <a:pPr>
              <a:lnSpc>
                <a:spcPct val="80000"/>
              </a:lnSpc>
            </a:pPr>
            <a:endParaRPr lang="en-US" sz="1600" dirty="0" smtClean="0">
              <a:solidFill>
                <a:srgbClr val="E36F1E"/>
              </a:solidFill>
              <a:latin typeface="Franklin Gothic Book"/>
              <a:cs typeface="Franklin Gothic Book"/>
            </a:endParaRPr>
          </a:p>
        </p:txBody>
      </p:sp>
      <p:sp>
        <p:nvSpPr>
          <p:cNvPr id="21" name="Title 1"/>
          <p:cNvSpPr>
            <a:spLocks noGrp="1"/>
          </p:cNvSpPr>
          <p:nvPr>
            <p:ph type="title"/>
          </p:nvPr>
        </p:nvSpPr>
        <p:spPr>
          <a:xfrm>
            <a:off x="0" y="159870"/>
            <a:ext cx="8229600" cy="1143000"/>
          </a:xfrm>
        </p:spPr>
        <p:txBody>
          <a:bodyPr/>
          <a:lstStyle/>
          <a:p>
            <a:r>
              <a:rPr lang="en-US" dirty="0" smtClean="0">
                <a:latin typeface="Franklin Gothic Book"/>
              </a:rPr>
              <a:t>Nice to Meet You</a:t>
            </a:r>
            <a:endParaRPr lang="en-US" dirty="0">
              <a:latin typeface="Franklin Gothic Book"/>
            </a:endParaRPr>
          </a:p>
        </p:txBody>
      </p:sp>
      <p:sp>
        <p:nvSpPr>
          <p:cNvPr id="18" name="TextBox 17"/>
          <p:cNvSpPr txBox="1"/>
          <p:nvPr/>
        </p:nvSpPr>
        <p:spPr>
          <a:xfrm>
            <a:off x="-255498" y="1504632"/>
            <a:ext cx="6634604" cy="1471172"/>
          </a:xfrm>
          <a:prstGeom prst="rect">
            <a:avLst/>
          </a:prstGeom>
          <a:noFill/>
        </p:spPr>
        <p:txBody>
          <a:bodyPr wrap="square" rtlCol="0">
            <a:spAutoFit/>
          </a:bodyPr>
          <a:lstStyle/>
          <a:p>
            <a:pPr algn="r">
              <a:lnSpc>
                <a:spcPct val="80000"/>
              </a:lnSpc>
            </a:pPr>
            <a:r>
              <a:rPr lang="en-US" sz="2400" dirty="0" err="1" smtClean="0">
                <a:solidFill>
                  <a:srgbClr val="434343"/>
                </a:solidFill>
                <a:latin typeface="Franklin Gothic Book"/>
                <a:cs typeface="Franklin Gothic Book"/>
              </a:rPr>
              <a:t>Jeetu</a:t>
            </a:r>
            <a:r>
              <a:rPr lang="en-US" sz="2400" dirty="0" smtClean="0">
                <a:solidFill>
                  <a:srgbClr val="434343"/>
                </a:solidFill>
                <a:latin typeface="Franklin Gothic Book"/>
                <a:cs typeface="Franklin Gothic Book"/>
              </a:rPr>
              <a:t> </a:t>
            </a:r>
            <a:r>
              <a:rPr lang="en-US" sz="2400" dirty="0" err="1" smtClean="0">
                <a:solidFill>
                  <a:srgbClr val="434343"/>
                </a:solidFill>
                <a:latin typeface="Franklin Gothic Book"/>
                <a:cs typeface="Franklin Gothic Book"/>
              </a:rPr>
              <a:t>Mahtani</a:t>
            </a:r>
            <a:endParaRPr lang="en-US" sz="2400" dirty="0" smtClean="0">
              <a:solidFill>
                <a:srgbClr val="434343"/>
              </a:solidFill>
              <a:latin typeface="Franklin Gothic Book"/>
              <a:cs typeface="Franklin Gothic Book"/>
            </a:endParaRPr>
          </a:p>
          <a:p>
            <a:pPr algn="r">
              <a:lnSpc>
                <a:spcPct val="80000"/>
              </a:lnSpc>
            </a:pPr>
            <a:r>
              <a:rPr lang="en-US" sz="2400" dirty="0" err="1" smtClean="0">
                <a:solidFill>
                  <a:srgbClr val="434343"/>
                </a:solidFill>
                <a:latin typeface="Franklin Gothic Book"/>
                <a:cs typeface="Franklin Gothic Book"/>
              </a:rPr>
              <a:t>HubSpot</a:t>
            </a:r>
            <a:r>
              <a:rPr lang="en-US" sz="2400" dirty="0" smtClean="0">
                <a:solidFill>
                  <a:srgbClr val="434343"/>
                </a:solidFill>
                <a:latin typeface="Franklin Gothic Book"/>
                <a:cs typeface="Franklin Gothic Book"/>
              </a:rPr>
              <a:t> Sales Manager</a:t>
            </a:r>
          </a:p>
          <a:p>
            <a:pPr algn="r">
              <a:lnSpc>
                <a:spcPct val="80000"/>
              </a:lnSpc>
            </a:pPr>
            <a:r>
              <a:rPr lang="en-US" sz="2400" dirty="0">
                <a:hlinkClick r:id="rId5" tooltip="View public profile"/>
              </a:rPr>
              <a:t>http://</a:t>
            </a:r>
            <a:r>
              <a:rPr lang="en-US" sz="2400" dirty="0" smtClean="0">
                <a:hlinkClick r:id="rId5" tooltip="View public profile"/>
              </a:rPr>
              <a:t>www.linkedin.com/in/jeetumahtani</a:t>
            </a:r>
            <a:endParaRPr lang="en-US" sz="2400" dirty="0" smtClean="0"/>
          </a:p>
          <a:p>
            <a:pPr algn="r">
              <a:lnSpc>
                <a:spcPct val="80000"/>
              </a:lnSpc>
            </a:pPr>
            <a:r>
              <a:rPr lang="en-US" sz="2400" dirty="0" smtClean="0">
                <a:solidFill>
                  <a:srgbClr val="434343"/>
                </a:solidFill>
                <a:latin typeface="Franklin Gothic Book" pitchFamily="34" charset="0"/>
                <a:cs typeface="Franklin Gothic Book"/>
              </a:rPr>
              <a:t>jmahtani@</a:t>
            </a:r>
            <a:r>
              <a:rPr lang="en-US" sz="2400" dirty="0" smtClean="0">
                <a:solidFill>
                  <a:srgbClr val="E36F1E"/>
                </a:solidFill>
                <a:latin typeface="Franklin Gothic Book" pitchFamily="34" charset="0"/>
                <a:cs typeface="Franklin Gothic Book"/>
              </a:rPr>
              <a:t>hubspot.com </a:t>
            </a:r>
          </a:p>
          <a:p>
            <a:pPr algn="r">
              <a:lnSpc>
                <a:spcPct val="80000"/>
              </a:lnSpc>
            </a:pPr>
            <a:endParaRPr lang="en-US" sz="1600" dirty="0" smtClean="0">
              <a:solidFill>
                <a:srgbClr val="E36F1E"/>
              </a:solidFill>
              <a:latin typeface="Franklin Gothic Book"/>
              <a:cs typeface="Franklin Gothic Book"/>
            </a:endParaRPr>
          </a:p>
        </p:txBody>
      </p:sp>
      <p:pic>
        <p:nvPicPr>
          <p:cNvPr id="92163" name="Picture 3" descr="n5514886_39255435_6436242.jpg"/>
          <p:cNvPicPr>
            <a:picLocks noChangeAspect="1" noChangeArrowheads="1"/>
          </p:cNvPicPr>
          <p:nvPr/>
        </p:nvPicPr>
        <p:blipFill>
          <a:blip r:embed="rId6" cstate="print"/>
          <a:srcRect l="29667" t="10142" r="20833"/>
          <a:stretch>
            <a:fillRect/>
          </a:stretch>
        </p:blipFill>
        <p:spPr bwMode="auto">
          <a:xfrm>
            <a:off x="1009973" y="3515478"/>
            <a:ext cx="1905000" cy="2301636"/>
          </a:xfrm>
          <a:prstGeom prst="rect">
            <a:avLst/>
          </a:prstGeom>
          <a:noFill/>
          <a:ln w="9525">
            <a:noFill/>
            <a:miter lim="800000"/>
            <a:headEnd/>
            <a:tailEnd/>
          </a:ln>
        </p:spPr>
      </p:pic>
      <p:pic>
        <p:nvPicPr>
          <p:cNvPr id="2" name="Picture 2" descr="C:\Users\cbeale\Desktop\Aviary linkedin-com Picture 1.png"/>
          <p:cNvPicPr>
            <a:picLocks noChangeAspect="1" noChangeArrowheads="1"/>
          </p:cNvPicPr>
          <p:nvPr/>
        </p:nvPicPr>
        <p:blipFill rotWithShape="1">
          <a:blip r:embed="rId7">
            <a:extLst>
              <a:ext uri="{28A0092B-C50C-407E-A947-70E740481C1C}">
                <a14:useLocalDpi xmlns:a14="http://schemas.microsoft.com/office/drawing/2010/main" val="0"/>
              </a:ext>
            </a:extLst>
          </a:blip>
          <a:srcRect l="4213"/>
          <a:stretch/>
        </p:blipFill>
        <p:spPr bwMode="auto">
          <a:xfrm>
            <a:off x="6394604" y="1163388"/>
            <a:ext cx="1829782" cy="18353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75973" y="59002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434343"/>
                </a:solidFill>
                <a:latin typeface="Franklin Gothic Book"/>
                <a:ea typeface="+mj-ea"/>
                <a:cs typeface="Franklin Gothic Book"/>
              </a:defRPr>
            </a:lvl1pPr>
          </a:lstStyle>
          <a:p>
            <a:r>
              <a:rPr lang="en-US" dirty="0" smtClean="0"/>
              <a:t>Hash Tag: #</a:t>
            </a:r>
            <a:r>
              <a:rPr lang="en-US" dirty="0" err="1" smtClean="0"/>
              <a:t>AgencyTransform</a:t>
            </a:r>
            <a:endParaRPr lang="en-US" dirty="0"/>
          </a:p>
        </p:txBody>
      </p:sp>
    </p:spTree>
    <p:extLst>
      <p:ext uri="{BB962C8B-B14F-4D97-AF65-F5344CB8AC3E}">
        <p14:creationId xmlns:p14="http://schemas.microsoft.com/office/powerpoint/2010/main" val="3098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46120" y="408555"/>
            <a:ext cx="5897880" cy="6857683"/>
          </a:xfrm>
        </p:spPr>
        <p:txBody>
          <a:bodyPr>
            <a:normAutofit fontScale="92500" lnSpcReduction="10000"/>
          </a:bodyPr>
          <a:lstStyle/>
          <a:p>
            <a:pPr lvl="0"/>
            <a:r>
              <a:rPr lang="en-US" dirty="0"/>
              <a:t>Review </a:t>
            </a:r>
            <a:r>
              <a:rPr lang="en-US" dirty="0" smtClean="0"/>
              <a:t>“Leveraging </a:t>
            </a:r>
            <a:r>
              <a:rPr lang="en-US" dirty="0"/>
              <a:t>Social Media – Special </a:t>
            </a:r>
            <a:r>
              <a:rPr lang="en-US" dirty="0" smtClean="0"/>
              <a:t>Section” – Covered Lead Generation with LinkedIn</a:t>
            </a:r>
            <a:endParaRPr lang="en-US" dirty="0"/>
          </a:p>
          <a:p>
            <a:pPr lvl="0"/>
            <a:r>
              <a:rPr lang="en-US" dirty="0" smtClean="0"/>
              <a:t>Study your Prospects LinkedIn Profile</a:t>
            </a:r>
          </a:p>
          <a:p>
            <a:pPr lvl="1"/>
            <a:r>
              <a:rPr lang="en-US" dirty="0" smtClean="0"/>
              <a:t>What is their current Title?</a:t>
            </a:r>
          </a:p>
          <a:p>
            <a:pPr lvl="1"/>
            <a:r>
              <a:rPr lang="en-US" dirty="0" smtClean="0"/>
              <a:t>How long have they been at the company?</a:t>
            </a:r>
          </a:p>
          <a:p>
            <a:pPr lvl="1"/>
            <a:r>
              <a:rPr lang="en-US" dirty="0" smtClean="0"/>
              <a:t>Do you have a common connection?</a:t>
            </a:r>
          </a:p>
          <a:p>
            <a:pPr lvl="1"/>
            <a:r>
              <a:rPr lang="en-US" dirty="0" smtClean="0"/>
              <a:t>What commonality exists between the two of you?</a:t>
            </a:r>
          </a:p>
          <a:p>
            <a:r>
              <a:rPr lang="en-US" dirty="0" smtClean="0"/>
              <a:t>Make notes in your Customer Relationship Management (CRM) system</a:t>
            </a:r>
          </a:p>
        </p:txBody>
      </p:sp>
      <p:pic>
        <p:nvPicPr>
          <p:cNvPr id="5" name="Picture 3" descr="C:\Users\cbeale\Desktop\linkedin 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8496"/>
            <a:ext cx="3286384" cy="32863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67701" y="0"/>
            <a:ext cx="8229600" cy="1143000"/>
          </a:xfrm>
        </p:spPr>
        <p:txBody>
          <a:bodyPr/>
          <a:lstStyle/>
          <a:p>
            <a:r>
              <a:rPr lang="en-US" dirty="0" smtClean="0"/>
              <a:t>LinkedIn</a:t>
            </a:r>
            <a:endParaRPr lang="en-US" dirty="0"/>
          </a:p>
        </p:txBody>
      </p:sp>
    </p:spTree>
    <p:extLst>
      <p:ext uri="{BB962C8B-B14F-4D97-AF65-F5344CB8AC3E}">
        <p14:creationId xmlns:p14="http://schemas.microsoft.com/office/powerpoint/2010/main" val="1133872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52" y="663677"/>
            <a:ext cx="9021947" cy="560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094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63340" y="173640"/>
            <a:ext cx="5189220" cy="6858000"/>
          </a:xfrm>
        </p:spPr>
        <p:txBody>
          <a:bodyPr>
            <a:noAutofit/>
          </a:bodyPr>
          <a:lstStyle/>
          <a:p>
            <a:r>
              <a:rPr lang="en-US" sz="2400" dirty="0" smtClean="0"/>
              <a:t>Understand what interests them – hobbies, business issues/challenges, </a:t>
            </a:r>
            <a:r>
              <a:rPr lang="en-US" sz="2400" dirty="0" err="1" smtClean="0"/>
              <a:t>etc</a:t>
            </a:r>
            <a:endParaRPr lang="en-US" sz="2400" dirty="0" smtClean="0"/>
          </a:p>
          <a:p>
            <a:r>
              <a:rPr lang="en-US" sz="2400" dirty="0" smtClean="0"/>
              <a:t>What questions are they asking (issues/challenges)? What questions have they answered (expertise)?</a:t>
            </a:r>
          </a:p>
          <a:p>
            <a:r>
              <a:rPr lang="en-US" sz="2400" dirty="0" smtClean="0"/>
              <a:t>Researching your prospect’s industry/market. Are there any trends? What are people talking about?</a:t>
            </a:r>
          </a:p>
          <a:p>
            <a:r>
              <a:rPr lang="en-US" sz="2400" dirty="0" smtClean="0"/>
              <a:t>Leverage search.twitter.com</a:t>
            </a:r>
          </a:p>
          <a:p>
            <a:r>
              <a:rPr lang="en-US" sz="2400" smtClean="0"/>
              <a:t>Make </a:t>
            </a:r>
            <a:r>
              <a:rPr lang="en-US" sz="2400" dirty="0"/>
              <a:t>notes in your Customer Relationship Management (CRM) </a:t>
            </a:r>
            <a:r>
              <a:rPr lang="en-US" sz="2400" dirty="0" smtClean="0"/>
              <a:t>system</a:t>
            </a:r>
            <a:endParaRPr lang="en-US" sz="2400" dirty="0"/>
          </a:p>
        </p:txBody>
      </p:sp>
      <p:pic>
        <p:nvPicPr>
          <p:cNvPr id="2050" name="Picture 2" descr="C:\Users\cbeale\Desktop\twitter-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4447" r="3834"/>
          <a:stretch/>
        </p:blipFill>
        <p:spPr bwMode="auto">
          <a:xfrm>
            <a:off x="91440" y="937260"/>
            <a:ext cx="3771900" cy="484632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67701" y="0"/>
            <a:ext cx="8229600" cy="1143000"/>
          </a:xfrm>
        </p:spPr>
        <p:txBody>
          <a:bodyPr/>
          <a:lstStyle/>
          <a:p>
            <a:r>
              <a:rPr lang="en-US" dirty="0" smtClean="0"/>
              <a:t>Twitter</a:t>
            </a:r>
            <a:endParaRPr lang="en-US" dirty="0"/>
          </a:p>
        </p:txBody>
      </p:sp>
    </p:spTree>
    <p:extLst>
      <p:ext uri="{BB962C8B-B14F-4D97-AF65-F5344CB8AC3E}">
        <p14:creationId xmlns:p14="http://schemas.microsoft.com/office/powerpoint/2010/main" val="2105849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44" y="931338"/>
            <a:ext cx="8965056" cy="52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a:spLocks noGrp="1"/>
          </p:cNvSpPr>
          <p:nvPr>
            <p:ph type="title"/>
          </p:nvPr>
        </p:nvSpPr>
        <p:spPr>
          <a:xfrm>
            <a:off x="67701" y="0"/>
            <a:ext cx="8229600" cy="1143000"/>
          </a:xfrm>
        </p:spPr>
        <p:txBody>
          <a:bodyPr/>
          <a:lstStyle/>
          <a:p>
            <a:r>
              <a:rPr lang="en-US" dirty="0" smtClean="0"/>
              <a:t>Marketing Grader</a:t>
            </a:r>
            <a:endParaRPr lang="en-US" dirty="0"/>
          </a:p>
        </p:txBody>
      </p:sp>
      <p:sp>
        <p:nvSpPr>
          <p:cNvPr id="2" name="Rectangle 1"/>
          <p:cNvSpPr/>
          <p:nvPr/>
        </p:nvSpPr>
        <p:spPr>
          <a:xfrm>
            <a:off x="178944" y="6399963"/>
            <a:ext cx="9076299" cy="307777"/>
          </a:xfrm>
          <a:prstGeom prst="rect">
            <a:avLst/>
          </a:prstGeom>
        </p:spPr>
        <p:txBody>
          <a:bodyPr wrap="square">
            <a:spAutoFit/>
          </a:bodyPr>
          <a:lstStyle/>
          <a:p>
            <a:r>
              <a:rPr lang="en-US" sz="1400" dirty="0">
                <a:hlinkClick r:id="rId4"/>
              </a:rPr>
              <a:t>http://www.hubspot.tv/hubspot-partners/bid/112008/Using-Marketing-Grader-to-Sell-your-Inbound-Strategies</a:t>
            </a:r>
            <a:endParaRPr lang="en-US" sz="1400" dirty="0"/>
          </a:p>
        </p:txBody>
      </p:sp>
    </p:spTree>
    <p:extLst>
      <p:ext uri="{BB962C8B-B14F-4D97-AF65-F5344CB8AC3E}">
        <p14:creationId xmlns:p14="http://schemas.microsoft.com/office/powerpoint/2010/main" val="884506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err="1" smtClean="0"/>
              <a:t>HubSpot</a:t>
            </a:r>
            <a:r>
              <a:rPr lang="en-US" dirty="0" smtClean="0"/>
              <a:t> Lead Intelligence</a:t>
            </a:r>
            <a:endParaRPr lang="en-US" dirty="0"/>
          </a:p>
        </p:txBody>
      </p:sp>
      <p:sp>
        <p:nvSpPr>
          <p:cNvPr id="6" name="TextBox 5"/>
          <p:cNvSpPr txBox="1"/>
          <p:nvPr/>
        </p:nvSpPr>
        <p:spPr>
          <a:xfrm>
            <a:off x="6220872" y="1230513"/>
            <a:ext cx="2724189" cy="5309146"/>
          </a:xfrm>
          <a:prstGeom prst="rect">
            <a:avLst/>
          </a:prstGeom>
          <a:noFill/>
        </p:spPr>
        <p:txBody>
          <a:bodyPr wrap="square" rtlCol="0">
            <a:spAutoFit/>
          </a:bodyPr>
          <a:lstStyle/>
          <a:p>
            <a:pPr marL="171450" indent="-171450">
              <a:buFont typeface="Arial" pitchFamily="34" charset="0"/>
              <a:buChar char="•"/>
            </a:pPr>
            <a:r>
              <a:rPr lang="en-US" sz="2700" dirty="0"/>
              <a:t>What pages have they seen? </a:t>
            </a:r>
          </a:p>
          <a:p>
            <a:pPr marL="171450" indent="-171450">
              <a:buFont typeface="Arial" pitchFamily="34" charset="0"/>
              <a:buChar char="•"/>
            </a:pPr>
            <a:r>
              <a:rPr lang="en-US" sz="2700" dirty="0"/>
              <a:t>What content </a:t>
            </a:r>
            <a:r>
              <a:rPr lang="en-US" sz="2700" dirty="0" smtClean="0"/>
              <a:t>have </a:t>
            </a:r>
            <a:r>
              <a:rPr lang="en-US" sz="2700" dirty="0"/>
              <a:t>they downloaded?</a:t>
            </a:r>
          </a:p>
          <a:p>
            <a:pPr marL="628650" lvl="1" indent="-171450">
              <a:buFont typeface="Arial" pitchFamily="34" charset="0"/>
              <a:buChar char="•"/>
            </a:pPr>
            <a:r>
              <a:rPr lang="en-US" sz="2700" dirty="0" smtClean="0"/>
              <a:t>Note any trends</a:t>
            </a:r>
            <a:endParaRPr lang="en-US" sz="2700" dirty="0"/>
          </a:p>
          <a:p>
            <a:pPr marL="171450" indent="-171450">
              <a:buFont typeface="Arial" pitchFamily="34" charset="0"/>
              <a:buChar char="•"/>
            </a:pPr>
            <a:r>
              <a:rPr lang="en-US" sz="2700" dirty="0"/>
              <a:t>Social Media Intelligence</a:t>
            </a:r>
          </a:p>
          <a:p>
            <a:pPr marL="171450" indent="-171450">
              <a:buFont typeface="Arial" pitchFamily="34" charset="0"/>
              <a:buChar char="•"/>
            </a:pPr>
            <a:r>
              <a:rPr lang="en-US" sz="2700" dirty="0"/>
              <a:t>Custom Lead Grade </a:t>
            </a:r>
            <a:endParaRPr lang="en-US" sz="2700" dirty="0" smtClean="0"/>
          </a:p>
          <a:p>
            <a:r>
              <a:rPr lang="en-US" sz="2400" dirty="0"/>
              <a:t>	</a:t>
            </a:r>
            <a:r>
              <a:rPr lang="en-US" dirty="0" smtClean="0"/>
              <a:t>(</a:t>
            </a:r>
            <a:r>
              <a:rPr lang="en-US" dirty="0"/>
              <a:t>Professional or </a:t>
            </a:r>
            <a:r>
              <a:rPr lang="en-US" dirty="0" smtClean="0"/>
              <a:t>	Enterprise </a:t>
            </a:r>
            <a:r>
              <a:rPr lang="en-US" dirty="0"/>
              <a:t>Only</a:t>
            </a:r>
            <a:r>
              <a:rPr lang="en-US" dirty="0" smtClean="0"/>
              <a:t>)</a:t>
            </a:r>
            <a:endParaRPr lang="en-US" dirty="0"/>
          </a:p>
        </p:txBody>
      </p:sp>
      <p:pic>
        <p:nvPicPr>
          <p:cNvPr id="3075" name="Picture 3" descr="C:\Users\cbeale\Desktop\Aviary app-hubspot-com Pict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2612"/>
            <a:ext cx="6123597" cy="438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07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HubSpot</a:t>
            </a:r>
            <a:r>
              <a:rPr lang="en-US" dirty="0" smtClean="0"/>
              <a:t> Competitors Report</a:t>
            </a:r>
            <a:endParaRPr lang="en-US" dirty="0"/>
          </a:p>
        </p:txBody>
      </p:sp>
      <p:pic>
        <p:nvPicPr>
          <p:cNvPr id="4098" name="Picture 2" descr="C:\Users\cbeale\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b="4132"/>
          <a:stretch/>
        </p:blipFill>
        <p:spPr bwMode="auto">
          <a:xfrm>
            <a:off x="594437" y="1001703"/>
            <a:ext cx="8101347" cy="583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17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3</a:t>
            </a:r>
            <a:endParaRPr lang="en-US" sz="9600" dirty="0"/>
          </a:p>
        </p:txBody>
      </p:sp>
      <p:sp>
        <p:nvSpPr>
          <p:cNvPr id="5" name="TextBox 4"/>
          <p:cNvSpPr txBox="1"/>
          <p:nvPr/>
        </p:nvSpPr>
        <p:spPr>
          <a:xfrm>
            <a:off x="1359546" y="1788824"/>
            <a:ext cx="794830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Prospecting Tips and Techniques</a:t>
            </a:r>
            <a:endParaRPr lang="en-US" sz="7200" dirty="0">
              <a:solidFill>
                <a:schemeClr val="bg1"/>
              </a:solidFill>
              <a:latin typeface="MV Boli" pitchFamily="2" charset="0"/>
              <a:cs typeface="MV Boli" pitchFamily="2" charset="0"/>
            </a:endParaRPr>
          </a:p>
        </p:txBody>
      </p:sp>
    </p:spTree>
    <p:extLst>
      <p:ext uri="{BB962C8B-B14F-4D97-AF65-F5344CB8AC3E}">
        <p14:creationId xmlns:p14="http://schemas.microsoft.com/office/powerpoint/2010/main" val="3799349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rotWithShape="1">
          <a:blip r:embed="rId3" cstate="print"/>
          <a:srcRect t="10684" b="14107"/>
          <a:stretch/>
        </p:blipFill>
        <p:spPr bwMode="auto">
          <a:xfrm>
            <a:off x="628361" y="311285"/>
            <a:ext cx="8055111" cy="6040876"/>
          </a:xfrm>
          <a:prstGeom prst="rect">
            <a:avLst/>
          </a:prstGeom>
          <a:noFill/>
          <a:ln w="9525">
            <a:solidFill>
              <a:schemeClr val="bg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3608283"/>
              </p:ext>
            </p:extLst>
          </p:nvPr>
        </p:nvGraphicFramePr>
        <p:xfrm>
          <a:off x="0" y="0"/>
          <a:ext cx="9144000" cy="7209261"/>
        </p:xfrm>
        <a:graphic>
          <a:graphicData uri="http://schemas.openxmlformats.org/drawingml/2006/table">
            <a:tbl>
              <a:tblPr firstRow="1" bandRow="1">
                <a:tableStyleId>{5C22544A-7EE6-4342-B048-85BDC9FD1C3A}</a:tableStyleId>
              </a:tblPr>
              <a:tblGrid>
                <a:gridCol w="3048000"/>
                <a:gridCol w="3048000"/>
                <a:gridCol w="3048000"/>
              </a:tblGrid>
              <a:tr h="972001">
                <a:tc>
                  <a:txBody>
                    <a:bodyPr/>
                    <a:lstStyle/>
                    <a:p>
                      <a:pPr algn="ctr"/>
                      <a:r>
                        <a:rPr lang="en-US" sz="2400" dirty="0" smtClean="0"/>
                        <a:t>Activities</a:t>
                      </a:r>
                      <a:r>
                        <a:rPr lang="en-US" sz="2400" baseline="0" dirty="0" smtClean="0"/>
                        <a:t> to Avoid Prospecting</a:t>
                      </a:r>
                      <a:endParaRPr lang="en-US" sz="2400" dirty="0"/>
                    </a:p>
                  </a:txBody>
                  <a:tcPr/>
                </a:tc>
                <a:tc>
                  <a:txBody>
                    <a:bodyPr/>
                    <a:lstStyle/>
                    <a:p>
                      <a:pPr algn="ctr"/>
                      <a:r>
                        <a:rPr lang="en-US" sz="2400" dirty="0" smtClean="0"/>
                        <a:t>That’s Me</a:t>
                      </a:r>
                      <a:endParaRPr lang="en-US" sz="2400" dirty="0"/>
                    </a:p>
                  </a:txBody>
                  <a:tcPr/>
                </a:tc>
                <a:tc>
                  <a:txBody>
                    <a:bodyPr/>
                    <a:lstStyle/>
                    <a:p>
                      <a:pPr algn="ctr"/>
                      <a:r>
                        <a:rPr lang="en-US" sz="2400" dirty="0" smtClean="0"/>
                        <a:t>My “Real” Fear or Discomfort</a:t>
                      </a:r>
                      <a:endParaRPr lang="en-US" sz="2400" dirty="0"/>
                    </a:p>
                  </a:txBody>
                  <a:tcPr/>
                </a:tc>
              </a:tr>
              <a:tr h="563143">
                <a:tc>
                  <a:txBody>
                    <a:bodyPr/>
                    <a:lstStyle/>
                    <a:p>
                      <a:r>
                        <a:rPr lang="en-US" dirty="0" smtClean="0"/>
                        <a:t>Read the paper</a:t>
                      </a:r>
                    </a:p>
                  </a:txBody>
                  <a:tcPr/>
                </a:tc>
                <a:tc>
                  <a:txBody>
                    <a:bodyPr/>
                    <a:lstStyle/>
                    <a:p>
                      <a:endParaRPr lang="en-US" dirty="0"/>
                    </a:p>
                  </a:txBody>
                  <a:tcPr/>
                </a:tc>
                <a:tc>
                  <a:txBody>
                    <a:bodyPr/>
                    <a:lstStyle/>
                    <a:p>
                      <a:endParaRPr lang="en-US"/>
                    </a:p>
                  </a:txBody>
                  <a:tcPr/>
                </a:tc>
              </a:tr>
              <a:tr h="563143">
                <a:tc>
                  <a:txBody>
                    <a:bodyPr/>
                    <a:lstStyle/>
                    <a:p>
                      <a:r>
                        <a:rPr lang="en-US" dirty="0" smtClean="0"/>
                        <a:t>Call an</a:t>
                      </a:r>
                      <a:r>
                        <a:rPr lang="en-US" baseline="0" dirty="0" smtClean="0"/>
                        <a:t> existing client</a:t>
                      </a:r>
                      <a:endParaRPr lang="en-US" dirty="0"/>
                    </a:p>
                  </a:txBody>
                  <a:tcPr/>
                </a:tc>
                <a:tc>
                  <a:txBody>
                    <a:bodyPr/>
                    <a:lstStyle/>
                    <a:p>
                      <a:pPr algn="ctr"/>
                      <a:r>
                        <a:rPr lang="en-US" dirty="0" smtClean="0"/>
                        <a:t>X</a:t>
                      </a:r>
                      <a:endParaRPr lang="en-US" dirty="0"/>
                    </a:p>
                  </a:txBody>
                  <a:tcPr/>
                </a:tc>
                <a:tc>
                  <a:txBody>
                    <a:bodyPr/>
                    <a:lstStyle/>
                    <a:p>
                      <a:pPr algn="ctr"/>
                      <a:r>
                        <a:rPr lang="en-US" dirty="0" smtClean="0"/>
                        <a:t>Hate cold-calling / Hate speaking to someone I don’t know</a:t>
                      </a:r>
                      <a:endParaRPr lang="en-US" dirty="0"/>
                    </a:p>
                  </a:txBody>
                  <a:tcPr/>
                </a:tc>
              </a:tr>
              <a:tr h="972001">
                <a:tc>
                  <a:txBody>
                    <a:bodyPr/>
                    <a:lstStyle/>
                    <a:p>
                      <a:r>
                        <a:rPr lang="en-US" dirty="0" smtClean="0"/>
                        <a:t>Perform non-crucial paperwork</a:t>
                      </a:r>
                      <a:endParaRPr lang="en-US" dirty="0"/>
                    </a:p>
                  </a:txBody>
                  <a:tcPr/>
                </a:tc>
                <a:tc>
                  <a:txBody>
                    <a:bodyPr/>
                    <a:lstStyle/>
                    <a:p>
                      <a:endParaRPr lang="en-US"/>
                    </a:p>
                  </a:txBody>
                  <a:tcPr/>
                </a:tc>
                <a:tc>
                  <a:txBody>
                    <a:bodyPr/>
                    <a:lstStyle/>
                    <a:p>
                      <a:endParaRPr lang="en-US"/>
                    </a:p>
                  </a:txBody>
                  <a:tcPr/>
                </a:tc>
              </a:tr>
              <a:tr h="563143">
                <a:tc>
                  <a:txBody>
                    <a:bodyPr/>
                    <a:lstStyle/>
                    <a:p>
                      <a:r>
                        <a:rPr lang="en-US" dirty="0" smtClean="0"/>
                        <a:t>Surf the internet</a:t>
                      </a:r>
                      <a:endParaRPr lang="en-US" dirty="0"/>
                    </a:p>
                  </a:txBody>
                  <a:tcPr/>
                </a:tc>
                <a:tc>
                  <a:txBody>
                    <a:bodyPr/>
                    <a:lstStyle/>
                    <a:p>
                      <a:endParaRPr lang="en-US"/>
                    </a:p>
                  </a:txBody>
                  <a:tcPr/>
                </a:tc>
                <a:tc>
                  <a:txBody>
                    <a:bodyPr/>
                    <a:lstStyle/>
                    <a:p>
                      <a:endParaRPr lang="en-US"/>
                    </a:p>
                  </a:txBody>
                  <a:tcPr/>
                </a:tc>
              </a:tr>
              <a:tr h="972001">
                <a:tc>
                  <a:txBody>
                    <a:bodyPr/>
                    <a:lstStyle/>
                    <a:p>
                      <a:r>
                        <a:rPr lang="en-US" dirty="0" smtClean="0"/>
                        <a:t>Rewrite your sales</a:t>
                      </a:r>
                      <a:r>
                        <a:rPr lang="en-US" baseline="0" dirty="0" smtClean="0"/>
                        <a:t> pipeline</a:t>
                      </a:r>
                      <a:endParaRPr lang="en-US" dirty="0"/>
                    </a:p>
                  </a:txBody>
                  <a:tcPr/>
                </a:tc>
                <a:tc>
                  <a:txBody>
                    <a:bodyPr/>
                    <a:lstStyle/>
                    <a:p>
                      <a:endParaRPr lang="en-US" dirty="0"/>
                    </a:p>
                  </a:txBody>
                  <a:tcPr/>
                </a:tc>
                <a:tc>
                  <a:txBody>
                    <a:bodyPr/>
                    <a:lstStyle/>
                    <a:p>
                      <a:endParaRPr lang="en-US" dirty="0"/>
                    </a:p>
                  </a:txBody>
                  <a:tcPr/>
                </a:tc>
              </a:tr>
              <a:tr h="563143">
                <a:tc>
                  <a:txBody>
                    <a:bodyPr/>
                    <a:lstStyle/>
                    <a:p>
                      <a:r>
                        <a:rPr lang="en-US" dirty="0" smtClean="0"/>
                        <a:t>Go to the rest room</a:t>
                      </a:r>
                      <a:endParaRPr lang="en-US" dirty="0"/>
                    </a:p>
                  </a:txBody>
                  <a:tcPr/>
                </a:tc>
                <a:tc>
                  <a:txBody>
                    <a:bodyPr/>
                    <a:lstStyle/>
                    <a:p>
                      <a:endParaRPr lang="en-US" dirty="0"/>
                    </a:p>
                  </a:txBody>
                  <a:tcPr/>
                </a:tc>
                <a:tc>
                  <a:txBody>
                    <a:bodyPr/>
                    <a:lstStyle/>
                    <a:p>
                      <a:endParaRPr lang="en-US" dirty="0"/>
                    </a:p>
                  </a:txBody>
                  <a:tcPr/>
                </a:tc>
              </a:tr>
              <a:tr h="563143">
                <a:tc>
                  <a:txBody>
                    <a:bodyPr/>
                    <a:lstStyle/>
                    <a:p>
                      <a:r>
                        <a:rPr lang="en-US" dirty="0" smtClean="0"/>
                        <a:t>Attend this webinar </a:t>
                      </a:r>
                      <a:r>
                        <a:rPr lang="en-US" dirty="0" smtClean="0">
                          <a:sym typeface="Wingdings" pitchFamily="2" charset="2"/>
                        </a:rPr>
                        <a:t> </a:t>
                      </a:r>
                      <a:endParaRPr lang="en-US" dirty="0"/>
                    </a:p>
                  </a:txBody>
                  <a:tcPr/>
                </a:tc>
                <a:tc>
                  <a:txBody>
                    <a:bodyPr/>
                    <a:lstStyle/>
                    <a:p>
                      <a:endParaRPr lang="en-US" dirty="0"/>
                    </a:p>
                  </a:txBody>
                  <a:tcPr/>
                </a:tc>
                <a:tc>
                  <a:txBody>
                    <a:bodyPr/>
                    <a:lstStyle/>
                    <a:p>
                      <a:endParaRPr lang="en-US" dirty="0"/>
                    </a:p>
                  </a:txBody>
                  <a:tcPr/>
                </a:tc>
              </a:tr>
              <a:tr h="563143">
                <a:tc>
                  <a:txBody>
                    <a:bodyPr/>
                    <a:lstStyle/>
                    <a:p>
                      <a:r>
                        <a:rPr lang="en-US" dirty="0" smtClean="0"/>
                        <a:t>Friend </a:t>
                      </a:r>
                      <a:r>
                        <a:rPr lang="en-US" dirty="0" err="1" smtClean="0"/>
                        <a:t>Jeetu</a:t>
                      </a:r>
                      <a:r>
                        <a:rPr lang="en-US" dirty="0" smtClean="0"/>
                        <a:t> on Facebook</a:t>
                      </a:r>
                      <a:endParaRPr lang="en-US" dirty="0"/>
                    </a:p>
                  </a:txBody>
                  <a:tcPr/>
                </a:tc>
                <a:tc>
                  <a:txBody>
                    <a:bodyPr/>
                    <a:lstStyle/>
                    <a:p>
                      <a:endParaRPr lang="en-US" dirty="0"/>
                    </a:p>
                  </a:txBody>
                  <a:tcPr/>
                </a:tc>
                <a:tc>
                  <a:txBody>
                    <a:bodyPr/>
                    <a:lstStyle/>
                    <a:p>
                      <a:endParaRPr lang="en-US" dirty="0"/>
                    </a:p>
                  </a:txBody>
                  <a:tcPr/>
                </a:tc>
              </a:tr>
              <a:tr h="563143">
                <a:tc>
                  <a:txBody>
                    <a:bodyPr/>
                    <a:lstStyle/>
                    <a:p>
                      <a:r>
                        <a:rPr lang="en-US" dirty="0" smtClean="0"/>
                        <a:t>Hunting</a:t>
                      </a:r>
                      <a:r>
                        <a:rPr lang="en-US" baseline="0" dirty="0" smtClean="0"/>
                        <a:t> LinkedIn Randomly</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58130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cbeale\Desktop\relieve-stomach-p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3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eale\Desktop\cleaning-supp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9" y="369651"/>
            <a:ext cx="7623531" cy="58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20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beale\Desktop\chess-wallpaper-3d-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a:bodyPr>
          <a:lstStyle/>
          <a:p>
            <a:r>
              <a:rPr lang="en-US" dirty="0" smtClean="0"/>
              <a:t>What are Positioning Statements?</a:t>
            </a:r>
            <a:endParaRPr lang="en-US" dirty="0"/>
          </a:p>
        </p:txBody>
      </p:sp>
      <p:sp>
        <p:nvSpPr>
          <p:cNvPr id="3" name="Content Placeholder 2"/>
          <p:cNvSpPr>
            <a:spLocks noGrp="1"/>
          </p:cNvSpPr>
          <p:nvPr>
            <p:ph idx="1"/>
          </p:nvPr>
        </p:nvSpPr>
        <p:spPr>
          <a:xfrm>
            <a:off x="486062" y="1327825"/>
            <a:ext cx="8229600" cy="4525963"/>
          </a:xfrm>
        </p:spPr>
        <p:txBody>
          <a:bodyPr/>
          <a:lstStyle/>
          <a:p>
            <a:r>
              <a:rPr lang="en-US" dirty="0" smtClean="0"/>
              <a:t>Continues your Ideal Client Session Theme</a:t>
            </a:r>
          </a:p>
          <a:p>
            <a:pPr lvl="1"/>
            <a:r>
              <a:rPr lang="en-US" i="1" dirty="0" smtClean="0"/>
              <a:t>Review Session 1 Recording</a:t>
            </a:r>
          </a:p>
          <a:p>
            <a:r>
              <a:rPr lang="en-US" dirty="0" smtClean="0"/>
              <a:t>Positioning Statements help you uncover business and personal problems</a:t>
            </a:r>
          </a:p>
          <a:p>
            <a:r>
              <a:rPr lang="en-US" dirty="0" smtClean="0"/>
              <a:t>Relate your understanding to the Prospect’s industry</a:t>
            </a:r>
            <a:r>
              <a:rPr lang="en-US" dirty="0"/>
              <a:t> </a:t>
            </a:r>
            <a:r>
              <a:rPr lang="en-US" dirty="0" smtClean="0"/>
              <a:t>and pain </a:t>
            </a:r>
            <a:r>
              <a:rPr lang="en-US" dirty="0" smtClean="0">
                <a:sym typeface="Wingdings" pitchFamily="2" charset="2"/>
              </a:rPr>
              <a:t> Shows understanding</a:t>
            </a:r>
          </a:p>
          <a:p>
            <a:r>
              <a:rPr lang="en-US" dirty="0" smtClean="0">
                <a:sym typeface="Wingdings" pitchFamily="2" charset="2"/>
              </a:rPr>
              <a:t>Get them to talk!</a:t>
            </a:r>
            <a:endParaRPr lang="en-US" dirty="0" smtClean="0"/>
          </a:p>
        </p:txBody>
      </p:sp>
    </p:spTree>
    <p:extLst>
      <p:ext uri="{BB962C8B-B14F-4D97-AF65-F5344CB8AC3E}">
        <p14:creationId xmlns:p14="http://schemas.microsoft.com/office/powerpoint/2010/main" val="3397782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fontScale="90000"/>
          </a:bodyPr>
          <a:lstStyle/>
          <a:p>
            <a:r>
              <a:rPr lang="en-US" dirty="0" smtClean="0">
                <a:latin typeface="+mn-lt"/>
              </a:rPr>
              <a:t>Positioning Statement Framework – Example 1</a:t>
            </a:r>
            <a:endParaRPr lang="en-US"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pPr marL="742950" indent="-742950">
              <a:buFont typeface="+mj-lt"/>
              <a:buAutoNum type="arabicPeriod"/>
            </a:pPr>
            <a:r>
              <a:rPr lang="en-US" dirty="0" smtClean="0">
                <a:latin typeface="+mn-lt"/>
              </a:rPr>
              <a:t>We help &lt;companies like yours&gt;…</a:t>
            </a:r>
            <a:r>
              <a:rPr lang="en-US" dirty="0"/>
              <a:t> </a:t>
            </a:r>
            <a:r>
              <a:rPr lang="en-US" dirty="0" smtClean="0"/>
              <a:t>(title)</a:t>
            </a:r>
            <a:endParaRPr lang="en-US" dirty="0" smtClean="0">
              <a:latin typeface="+mn-lt"/>
            </a:endParaRPr>
          </a:p>
          <a:p>
            <a:pPr marL="742950" indent="-742950">
              <a:buFont typeface="+mj-lt"/>
              <a:buAutoNum type="arabicPeriod"/>
            </a:pPr>
            <a:r>
              <a:rPr lang="en-US" dirty="0" smtClean="0">
                <a:latin typeface="+mn-lt"/>
              </a:rPr>
              <a:t>Who are struggling with </a:t>
            </a:r>
            <a:r>
              <a:rPr lang="en-US" sz="1400" dirty="0" smtClean="0">
                <a:latin typeface="+mn-lt"/>
              </a:rPr>
              <a:t>(OR: frustrated because, unhappy that; emotional word)</a:t>
            </a:r>
          </a:p>
          <a:p>
            <a:pPr marL="742950" indent="-742950">
              <a:buFont typeface="+mj-lt"/>
              <a:buAutoNum type="arabicPeriod"/>
            </a:pPr>
            <a:r>
              <a:rPr lang="en-US" dirty="0" smtClean="0">
                <a:latin typeface="+mn-lt"/>
              </a:rPr>
              <a:t>about &lt;insert up to 3 probable problems&gt;</a:t>
            </a:r>
          </a:p>
          <a:p>
            <a:pPr lvl="1"/>
            <a:r>
              <a:rPr lang="en-US" dirty="0" smtClean="0">
                <a:latin typeface="+mn-lt"/>
              </a:rPr>
              <a:t>They’re not growing as fast as they want. </a:t>
            </a:r>
          </a:p>
          <a:p>
            <a:pPr lvl="1"/>
            <a:r>
              <a:rPr lang="en-US" dirty="0" smtClean="0">
                <a:latin typeface="+mn-lt"/>
              </a:rPr>
              <a:t>Losing </a:t>
            </a:r>
            <a:r>
              <a:rPr lang="en-US" dirty="0" err="1" smtClean="0">
                <a:latin typeface="+mn-lt"/>
              </a:rPr>
              <a:t>marketshare</a:t>
            </a:r>
            <a:r>
              <a:rPr lang="en-US" dirty="0" smtClean="0">
                <a:latin typeface="+mn-lt"/>
              </a:rPr>
              <a:t> to competitors.</a:t>
            </a:r>
          </a:p>
          <a:p>
            <a:pPr lvl="1"/>
            <a:r>
              <a:rPr lang="en-US" dirty="0" smtClean="0">
                <a:latin typeface="+mn-lt"/>
              </a:rPr>
              <a:t>They spent a lot of $ on their website, but aren’t generating an ROI. </a:t>
            </a:r>
          </a:p>
          <a:p>
            <a:r>
              <a:rPr lang="en-US" dirty="0" smtClean="0">
                <a:latin typeface="+mn-lt"/>
              </a:rPr>
              <a:t>Do you face any of these challenges?</a:t>
            </a:r>
          </a:p>
          <a:p>
            <a:pPr lvl="1"/>
            <a:endParaRPr lang="en-US" dirty="0" smtClean="0">
              <a:latin typeface="+mn-lt"/>
            </a:endParaRPr>
          </a:p>
          <a:p>
            <a:pPr lvl="1"/>
            <a:endParaRPr lang="en-US" dirty="0" smtClean="0">
              <a:latin typeface="+mn-lt"/>
            </a:endParaRPr>
          </a:p>
          <a:p>
            <a:pPr lvl="1"/>
            <a:endParaRPr lang="en-US" dirty="0" smtClean="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sz="3400" dirty="0" smtClean="0">
                <a:latin typeface="+mn-lt"/>
              </a:rPr>
              <a:t>Another Example</a:t>
            </a:r>
            <a:endParaRPr lang="en-US" sz="3400" dirty="0">
              <a:latin typeface="+mn-lt"/>
            </a:endParaRPr>
          </a:p>
        </p:txBody>
      </p:sp>
      <p:sp>
        <p:nvSpPr>
          <p:cNvPr id="3" name="Content Placeholder 2"/>
          <p:cNvSpPr>
            <a:spLocks noGrp="1"/>
          </p:cNvSpPr>
          <p:nvPr>
            <p:ph idx="1"/>
          </p:nvPr>
        </p:nvSpPr>
        <p:spPr>
          <a:xfrm>
            <a:off x="304800" y="1189037"/>
            <a:ext cx="8458200" cy="5668963"/>
          </a:xfrm>
        </p:spPr>
        <p:txBody>
          <a:bodyPr>
            <a:noAutofit/>
          </a:bodyPr>
          <a:lstStyle/>
          <a:p>
            <a:pPr marL="742950" indent="-742950">
              <a:buFont typeface="+mj-lt"/>
              <a:buAutoNum type="arabicPeriod"/>
            </a:pPr>
            <a:r>
              <a:rPr lang="en-US" sz="3000" dirty="0" smtClean="0">
                <a:latin typeface="+mn-lt"/>
              </a:rPr>
              <a:t>We help &lt;companies like yours&gt;…</a:t>
            </a:r>
          </a:p>
          <a:p>
            <a:pPr marL="742950" indent="-742950">
              <a:buFont typeface="+mj-lt"/>
              <a:buAutoNum type="arabicPeriod"/>
            </a:pPr>
            <a:r>
              <a:rPr lang="en-US" sz="3000" dirty="0" smtClean="0">
                <a:latin typeface="+mn-lt"/>
              </a:rPr>
              <a:t>Who are struggling with (OR: frustrated because, unhappy that)</a:t>
            </a:r>
          </a:p>
          <a:p>
            <a:pPr marL="742950" indent="-742950">
              <a:buFont typeface="+mj-lt"/>
              <a:buAutoNum type="arabicPeriod"/>
            </a:pPr>
            <a:r>
              <a:rPr lang="en-US" sz="3000" dirty="0" smtClean="0">
                <a:latin typeface="+mn-lt"/>
              </a:rPr>
              <a:t>&lt;insert up to 3 probable problems&gt;</a:t>
            </a:r>
          </a:p>
          <a:p>
            <a:pPr lvl="1"/>
            <a:r>
              <a:rPr lang="en-US" sz="3000" dirty="0" smtClean="0">
                <a:latin typeface="+mn-lt"/>
              </a:rPr>
              <a:t>They have spent money. </a:t>
            </a:r>
          </a:p>
          <a:p>
            <a:pPr lvl="1"/>
            <a:r>
              <a:rPr lang="en-US" sz="3000" dirty="0" smtClean="0">
                <a:latin typeface="+mn-lt"/>
              </a:rPr>
              <a:t>On different activities – SEO, </a:t>
            </a:r>
            <a:r>
              <a:rPr lang="en-US" sz="3000" dirty="0" err="1" smtClean="0">
                <a:latin typeface="+mn-lt"/>
              </a:rPr>
              <a:t>Adwords,etc</a:t>
            </a:r>
            <a:endParaRPr lang="en-US" sz="3000" dirty="0" smtClean="0">
              <a:latin typeface="+mn-lt"/>
            </a:endParaRPr>
          </a:p>
          <a:p>
            <a:pPr lvl="1"/>
            <a:r>
              <a:rPr lang="en-US" sz="3000" dirty="0" smtClean="0">
                <a:latin typeface="+mn-lt"/>
              </a:rPr>
              <a:t>But not getting the leads or return they had hoped for. </a:t>
            </a:r>
          </a:p>
          <a:p>
            <a:r>
              <a:rPr lang="en-US" sz="3000" dirty="0" smtClean="0">
                <a:latin typeface="+mn-lt"/>
              </a:rPr>
              <a:t>Are you seeing similar trends??</a:t>
            </a:r>
          </a:p>
          <a:p>
            <a:pPr lvl="1"/>
            <a:endParaRPr lang="en-US" sz="3000" dirty="0" smtClean="0">
              <a:latin typeface="+mn-lt"/>
            </a:endParaRPr>
          </a:p>
          <a:p>
            <a:pPr lvl="1"/>
            <a:endParaRPr lang="en-US" sz="3000" dirty="0" smtClean="0">
              <a:latin typeface="+mn-lt"/>
            </a:endParaRPr>
          </a:p>
          <a:p>
            <a:pPr lvl="1"/>
            <a:endParaRPr lang="en-US" sz="3000" dirty="0" smtClean="0">
              <a:latin typeface="+mn-lt"/>
            </a:endParaRPr>
          </a:p>
        </p:txBody>
      </p:sp>
    </p:spTree>
    <p:extLst>
      <p:ext uri="{BB962C8B-B14F-4D97-AF65-F5344CB8AC3E}">
        <p14:creationId xmlns:p14="http://schemas.microsoft.com/office/powerpoint/2010/main" val="310842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lstStyle/>
          <a:p>
            <a:r>
              <a:rPr lang="en-US" sz="2800" dirty="0" smtClean="0">
                <a:latin typeface="+mn-lt"/>
              </a:rPr>
              <a:t>Sample Positioning Statement</a:t>
            </a:r>
            <a:endParaRPr lang="en-US" sz="2800" dirty="0">
              <a:latin typeface="+mn-lt"/>
            </a:endParaRPr>
          </a:p>
        </p:txBody>
      </p:sp>
      <p:sp>
        <p:nvSpPr>
          <p:cNvPr id="3" name="Content Placeholder 2"/>
          <p:cNvSpPr>
            <a:spLocks noGrp="1"/>
          </p:cNvSpPr>
          <p:nvPr>
            <p:ph idx="1"/>
          </p:nvPr>
        </p:nvSpPr>
        <p:spPr>
          <a:xfrm>
            <a:off x="304800" y="1189037"/>
            <a:ext cx="8458200" cy="5668963"/>
          </a:xfrm>
        </p:spPr>
        <p:txBody>
          <a:bodyPr>
            <a:normAutofit/>
          </a:bodyPr>
          <a:lstStyle/>
          <a:p>
            <a:pPr indent="3175">
              <a:buNone/>
            </a:pPr>
            <a:r>
              <a:rPr lang="en-US" sz="2500" dirty="0" smtClean="0"/>
              <a:t>I help marketers like you who are frustrated that they’ve spent a lot of time and money working to please the sales team with high quality leads that close faster, but they have yet to see the quality leads they expected from their website and online marketing efforts. Typically they’ve hired an outside agency to do the work, purchased lists or gone to tradeshows in order to achieve their goals and they aren’t seeing the results so upper management and the sales team are concerned.  Are you experiencing similar challenges?</a:t>
            </a:r>
          </a:p>
          <a:p>
            <a:pPr lvl="1">
              <a:buNone/>
            </a:pPr>
            <a:endParaRPr lang="en-US" sz="2500" dirty="0" smtClean="0">
              <a:latin typeface="+mn-lt"/>
            </a:endParaRPr>
          </a:p>
          <a:p>
            <a:pPr lvl="1">
              <a:buNone/>
            </a:pPr>
            <a:endParaRPr lang="en-US" sz="2500" dirty="0" smtClean="0">
              <a:latin typeface="+mn-lt"/>
            </a:endParaRPr>
          </a:p>
          <a:p>
            <a:pPr lvl="1">
              <a:buNone/>
            </a:pPr>
            <a:endParaRPr lang="en-US" sz="2500" dirty="0" smtClean="0">
              <a:latin typeface="+mn-lt"/>
            </a:endParaRPr>
          </a:p>
        </p:txBody>
      </p:sp>
    </p:spTree>
    <p:extLst>
      <p:ext uri="{BB962C8B-B14F-4D97-AF65-F5344CB8AC3E}">
        <p14:creationId xmlns:p14="http://schemas.microsoft.com/office/powerpoint/2010/main" val="310842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18202" y="4018393"/>
            <a:ext cx="3200400" cy="2839607"/>
          </a:xfrm>
          <a:prstGeom prst="rect">
            <a:avLst/>
          </a:prstGeom>
        </p:spPr>
      </p:pic>
      <p:sp>
        <p:nvSpPr>
          <p:cNvPr id="2" name="Title 1"/>
          <p:cNvSpPr>
            <a:spLocks noGrp="1"/>
          </p:cNvSpPr>
          <p:nvPr>
            <p:ph type="title"/>
          </p:nvPr>
        </p:nvSpPr>
        <p:spPr/>
        <p:txBody>
          <a:bodyPr>
            <a:normAutofit/>
          </a:bodyPr>
          <a:lstStyle/>
          <a:p>
            <a:r>
              <a:rPr lang="en-US" dirty="0" smtClean="0"/>
              <a:t>Ready to Start Prospecting</a:t>
            </a:r>
            <a:endParaRPr lang="en-US" dirty="0"/>
          </a:p>
        </p:txBody>
      </p:sp>
      <p:sp>
        <p:nvSpPr>
          <p:cNvPr id="3" name="Content Placeholder 2"/>
          <p:cNvSpPr>
            <a:spLocks noGrp="1"/>
          </p:cNvSpPr>
          <p:nvPr>
            <p:ph idx="1"/>
          </p:nvPr>
        </p:nvSpPr>
        <p:spPr/>
        <p:txBody>
          <a:bodyPr>
            <a:normAutofit lnSpcReduction="10000"/>
          </a:bodyPr>
          <a:lstStyle/>
          <a:p>
            <a:r>
              <a:rPr lang="en-US" dirty="0" smtClean="0"/>
              <a:t>Done Researching. Schedule time in your calendar to Prospect. </a:t>
            </a:r>
          </a:p>
          <a:p>
            <a:r>
              <a:rPr lang="en-US" dirty="0" smtClean="0"/>
              <a:t>Pick up the Phone and Dial!</a:t>
            </a:r>
          </a:p>
          <a:p>
            <a:r>
              <a:rPr lang="en-US" dirty="0" smtClean="0"/>
              <a:t>Your Goal for Prospecting is to get to a Connect (speaking to the DM on </a:t>
            </a:r>
            <a:br>
              <a:rPr lang="en-US" dirty="0" smtClean="0"/>
            </a:br>
            <a:r>
              <a:rPr lang="en-US" dirty="0" smtClean="0"/>
              <a:t>the phone)</a:t>
            </a:r>
          </a:p>
          <a:p>
            <a:r>
              <a:rPr lang="en-US" dirty="0" smtClean="0"/>
              <a:t>While you work towards a Connect, </a:t>
            </a:r>
            <a:br>
              <a:rPr lang="en-US" dirty="0" smtClean="0"/>
            </a:br>
            <a:r>
              <a:rPr lang="en-US" dirty="0" smtClean="0"/>
              <a:t>you will use a combination between </a:t>
            </a:r>
            <a:br>
              <a:rPr lang="en-US" dirty="0" smtClean="0"/>
            </a:br>
            <a:r>
              <a:rPr lang="en-US" dirty="0" err="1" smtClean="0"/>
              <a:t>Vmail</a:t>
            </a:r>
            <a:r>
              <a:rPr lang="en-US" dirty="0" smtClean="0"/>
              <a:t> and Email </a:t>
            </a:r>
          </a:p>
          <a:p>
            <a:endParaRPr lang="en-US" dirty="0" smtClean="0"/>
          </a:p>
          <a:p>
            <a:endParaRPr lang="en-US" dirty="0"/>
          </a:p>
        </p:txBody>
      </p:sp>
    </p:spTree>
    <p:extLst>
      <p:ext uri="{BB962C8B-B14F-4D97-AF65-F5344CB8AC3E}">
        <p14:creationId xmlns:p14="http://schemas.microsoft.com/office/powerpoint/2010/main" val="3739827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ho.jpg"/>
          <p:cNvPicPr>
            <a:picLocks noChangeAspect="1"/>
          </p:cNvPicPr>
          <p:nvPr/>
        </p:nvPicPr>
        <p:blipFill>
          <a:blip r:embed="rId3" cstate="print"/>
          <a:stretch>
            <a:fillRect/>
          </a:stretch>
        </p:blipFill>
        <p:spPr>
          <a:xfrm>
            <a:off x="0" y="0"/>
            <a:ext cx="9144000" cy="7577735"/>
          </a:xfrm>
          <a:prstGeom prst="rect">
            <a:avLst/>
          </a:prstGeom>
        </p:spPr>
      </p:pic>
      <p:sp>
        <p:nvSpPr>
          <p:cNvPr id="3" name="Oval 2"/>
          <p:cNvSpPr/>
          <p:nvPr/>
        </p:nvSpPr>
        <p:spPr>
          <a:xfrm>
            <a:off x="-520810" y="4114800"/>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lIns="91437" tIns="45717" rIns="91437" bIns="45717" rtlCol="0" anchor="ctr"/>
          <a:lstStyle/>
          <a:p>
            <a:r>
              <a:rPr lang="en-US" sz="3600" dirty="0"/>
              <a:t>Prospecting BASHO style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39756" y="0"/>
            <a:ext cx="10009660" cy="1143000"/>
          </a:xfrm>
        </p:spPr>
        <p:txBody>
          <a:bodyPr>
            <a:normAutofit/>
          </a:bodyPr>
          <a:lstStyle/>
          <a:p>
            <a:r>
              <a:rPr lang="en-US" sz="4000" dirty="0" smtClean="0"/>
              <a:t>Attempting to Connect – Basho Sequence</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Voicemail, Email</a:t>
            </a:r>
          </a:p>
          <a:p>
            <a:pPr lvl="1"/>
            <a:r>
              <a:rPr lang="en-US" dirty="0" smtClean="0"/>
              <a:t>&lt;Wait for 24 hours&gt;</a:t>
            </a:r>
          </a:p>
          <a:p>
            <a:r>
              <a:rPr lang="en-US" dirty="0" smtClean="0"/>
              <a:t>Voicemail, Email</a:t>
            </a:r>
          </a:p>
          <a:p>
            <a:pPr lvl="1"/>
            <a:r>
              <a:rPr lang="en-US" dirty="0" smtClean="0"/>
              <a:t>&lt;Wait for 48 hours&gt;</a:t>
            </a:r>
          </a:p>
          <a:p>
            <a:r>
              <a:rPr lang="en-US" dirty="0" smtClean="0"/>
              <a:t>Voicemail, Email</a:t>
            </a:r>
          </a:p>
          <a:p>
            <a:pPr lvl="1"/>
            <a:r>
              <a:rPr lang="en-US" dirty="0" smtClean="0"/>
              <a:t>&lt;Wait for 72 hours&gt;</a:t>
            </a:r>
          </a:p>
          <a:p>
            <a:r>
              <a:rPr lang="en-US" dirty="0" smtClean="0"/>
              <a:t>Voicemail, Email</a:t>
            </a:r>
          </a:p>
          <a:p>
            <a:pPr lvl="1"/>
            <a:r>
              <a:rPr lang="en-US" dirty="0" smtClean="0"/>
              <a:t>&lt;Wait for 5 days&gt;</a:t>
            </a:r>
          </a:p>
          <a:p>
            <a:r>
              <a:rPr lang="en-US" dirty="0" smtClean="0"/>
              <a:t>Breakup Voicemail, Email</a:t>
            </a:r>
          </a:p>
          <a:p>
            <a:pPr marL="0" indent="0">
              <a:buNone/>
            </a:pPr>
            <a:endParaRPr lang="en-US" dirty="0"/>
          </a:p>
        </p:txBody>
      </p:sp>
    </p:spTree>
    <p:extLst>
      <p:ext uri="{BB962C8B-B14F-4D97-AF65-F5344CB8AC3E}">
        <p14:creationId xmlns:p14="http://schemas.microsoft.com/office/powerpoint/2010/main" val="3789302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6" name="Title 5"/>
          <p:cNvSpPr>
            <a:spLocks noGrp="1"/>
          </p:cNvSpPr>
          <p:nvPr>
            <p:ph type="title"/>
          </p:nvPr>
        </p:nvSpPr>
        <p:spPr>
          <a:xfrm>
            <a:off x="486062" y="-245941"/>
            <a:ext cx="8229600" cy="1143000"/>
          </a:xfrm>
        </p:spPr>
        <p:txBody>
          <a:bodyPr>
            <a:normAutofit/>
          </a:bodyPr>
          <a:lstStyle/>
          <a:p>
            <a:r>
              <a:rPr lang="en-US" b="1" dirty="0" smtClean="0">
                <a:solidFill>
                  <a:srgbClr val="000000"/>
                </a:solidFill>
                <a:latin typeface="+mn-lt"/>
              </a:rPr>
              <a:t>BASHO Voicemail 1</a:t>
            </a:r>
            <a:endParaRPr lang="en-US" dirty="0">
              <a:latin typeface="+mn-lt"/>
            </a:endParaRPr>
          </a:p>
        </p:txBody>
      </p:sp>
      <p:sp>
        <p:nvSpPr>
          <p:cNvPr id="2" name="Rectangle 1"/>
          <p:cNvSpPr/>
          <p:nvPr/>
        </p:nvSpPr>
        <p:spPr>
          <a:xfrm>
            <a:off x="473362" y="741020"/>
            <a:ext cx="8213438" cy="7475115"/>
          </a:xfrm>
          <a:prstGeom prst="rect">
            <a:avLst/>
          </a:prstGeom>
        </p:spPr>
        <p:txBody>
          <a:bodyPr wrap="square" lIns="91436" tIns="45716" rIns="91436" bIns="45716">
            <a:spAutoFit/>
          </a:bodyPr>
          <a:lstStyle/>
          <a:p>
            <a:pPr>
              <a:lnSpc>
                <a:spcPct val="95000"/>
              </a:lnSpc>
            </a:pPr>
            <a:r>
              <a:rPr lang="en-US" sz="3000" dirty="0" smtClean="0">
                <a:solidFill>
                  <a:srgbClr val="000000"/>
                </a:solidFill>
                <a:cs typeface="Arial" pitchFamily="34" charset="0"/>
              </a:rPr>
              <a:t>Prospect, </a:t>
            </a:r>
          </a:p>
          <a:p>
            <a:pPr>
              <a:lnSpc>
                <a:spcPct val="95000"/>
              </a:lnSpc>
            </a:pPr>
            <a:endParaRPr lang="en-US" sz="3000" dirty="0">
              <a:solidFill>
                <a:srgbClr val="000000"/>
              </a:solidFill>
              <a:cs typeface="Arial" pitchFamily="34" charset="0"/>
            </a:endParaRPr>
          </a:p>
          <a:p>
            <a:pPr>
              <a:lnSpc>
                <a:spcPct val="95000"/>
              </a:lnSpc>
            </a:pPr>
            <a:r>
              <a:rPr lang="en-US" sz="3000" dirty="0" smtClean="0">
                <a:solidFill>
                  <a:srgbClr val="000000"/>
                </a:solidFill>
                <a:cs typeface="Arial" pitchFamily="34" charset="0"/>
              </a:rPr>
              <a:t>You </a:t>
            </a:r>
            <a:r>
              <a:rPr lang="en-US" sz="3000" dirty="0">
                <a:solidFill>
                  <a:srgbClr val="000000"/>
                </a:solidFill>
                <a:cs typeface="Arial" pitchFamily="34" charset="0"/>
              </a:rPr>
              <a:t>recently </a:t>
            </a:r>
            <a:r>
              <a:rPr lang="en-US" sz="3000" dirty="0" smtClean="0">
                <a:solidFill>
                  <a:srgbClr val="000000"/>
                </a:solidFill>
                <a:cs typeface="Arial" pitchFamily="34" charset="0"/>
              </a:rPr>
              <a:t>downloaded our </a:t>
            </a:r>
            <a:r>
              <a:rPr lang="en-US" sz="3000" dirty="0">
                <a:solidFill>
                  <a:srgbClr val="000000"/>
                </a:solidFill>
                <a:cs typeface="Arial" pitchFamily="34" charset="0"/>
              </a:rPr>
              <a:t>eBook </a:t>
            </a:r>
            <a:r>
              <a:rPr lang="en-US" sz="3000" dirty="0" smtClean="0">
                <a:solidFill>
                  <a:srgbClr val="000000"/>
                </a:solidFill>
                <a:cs typeface="Arial" pitchFamily="34" charset="0"/>
              </a:rPr>
              <a:t>“Lean </a:t>
            </a:r>
            <a:r>
              <a:rPr lang="en-US" sz="3000" dirty="0">
                <a:solidFill>
                  <a:srgbClr val="000000"/>
                </a:solidFill>
                <a:cs typeface="Arial" pitchFamily="34" charset="0"/>
              </a:rPr>
              <a:t>Mean Traffic Generating Machine: 7 tools to make your website </a:t>
            </a:r>
            <a:r>
              <a:rPr lang="en-US" sz="3000" dirty="0" smtClean="0">
                <a:solidFill>
                  <a:srgbClr val="000000"/>
                </a:solidFill>
                <a:cs typeface="Arial" pitchFamily="34" charset="0"/>
              </a:rPr>
              <a:t>better”.  You </a:t>
            </a:r>
            <a:r>
              <a:rPr lang="en-US" sz="3000" dirty="0">
                <a:solidFill>
                  <a:srgbClr val="000000"/>
                </a:solidFill>
                <a:cs typeface="Arial" pitchFamily="34" charset="0"/>
              </a:rPr>
              <a:t>also mentioned your biggest marketing challenge is “lead generation and ROI”. </a:t>
            </a:r>
            <a:endParaRPr lang="en-US" sz="3000" dirty="0" smtClean="0">
              <a:solidFill>
                <a:srgbClr val="000000"/>
              </a:solidFill>
              <a:cs typeface="Arial" pitchFamily="34" charset="0"/>
            </a:endParaRPr>
          </a:p>
          <a:p>
            <a:pPr>
              <a:lnSpc>
                <a:spcPct val="95000"/>
              </a:lnSpc>
            </a:pPr>
            <a:endParaRPr lang="en-US" sz="3000" dirty="0">
              <a:cs typeface="Arial" pitchFamily="34" charset="0"/>
            </a:endParaRPr>
          </a:p>
          <a:p>
            <a:pPr>
              <a:lnSpc>
                <a:spcPct val="95000"/>
              </a:lnSpc>
            </a:pPr>
            <a:r>
              <a:rPr lang="en-US" sz="3000" dirty="0">
                <a:solidFill>
                  <a:srgbClr val="000000"/>
                </a:solidFill>
                <a:cs typeface="Arial" pitchFamily="34" charset="0"/>
              </a:rPr>
              <a:t>Based on working with other </a:t>
            </a:r>
            <a:r>
              <a:rPr lang="en-US" sz="3000" dirty="0" smtClean="0">
                <a:solidFill>
                  <a:srgbClr val="000000"/>
                </a:solidFill>
                <a:cs typeface="Arial" pitchFamily="34" charset="0"/>
              </a:rPr>
              <a:t>software companies </a:t>
            </a:r>
            <a:r>
              <a:rPr lang="en-US" sz="3000" dirty="0">
                <a:solidFill>
                  <a:srgbClr val="000000"/>
                </a:solidFill>
                <a:cs typeface="Arial" pitchFamily="34" charset="0"/>
              </a:rPr>
              <a:t>like yours, I believe you'd benefit from </a:t>
            </a:r>
            <a:r>
              <a:rPr lang="en-US" sz="3000" dirty="0" smtClean="0">
                <a:solidFill>
                  <a:srgbClr val="000000"/>
                </a:solidFill>
                <a:cs typeface="Arial" pitchFamily="34" charset="0"/>
              </a:rPr>
              <a:t>our lead generation programs.</a:t>
            </a:r>
          </a:p>
          <a:p>
            <a:pPr>
              <a:lnSpc>
                <a:spcPct val="95000"/>
              </a:lnSpc>
            </a:pPr>
            <a:endParaRPr lang="en-US" sz="3000" dirty="0">
              <a:cs typeface="Arial" pitchFamily="34" charset="0"/>
            </a:endParaRPr>
          </a:p>
          <a:p>
            <a:pPr>
              <a:lnSpc>
                <a:spcPct val="95000"/>
              </a:lnSpc>
            </a:pPr>
            <a:r>
              <a:rPr lang="en-US" sz="3000" dirty="0">
                <a:solidFill>
                  <a:srgbClr val="000000"/>
                </a:solidFill>
                <a:cs typeface="Arial" pitchFamily="34" charset="0"/>
              </a:rPr>
              <a:t>Please let me know when you have a few minutes to connect. </a:t>
            </a:r>
            <a:r>
              <a:rPr lang="en-US" sz="3000" dirty="0" smtClean="0">
                <a:solidFill>
                  <a:srgbClr val="000000"/>
                </a:solidFill>
                <a:cs typeface="Arial" pitchFamily="34" charset="0"/>
              </a:rPr>
              <a:t> My </a:t>
            </a:r>
            <a:r>
              <a:rPr lang="en-US" sz="3000" dirty="0">
                <a:solidFill>
                  <a:srgbClr val="000000"/>
                </a:solidFill>
                <a:cs typeface="Arial" pitchFamily="34" charset="0"/>
              </a:rPr>
              <a:t>name is </a:t>
            </a:r>
            <a:r>
              <a:rPr lang="en-US" sz="3000" dirty="0" smtClean="0">
                <a:solidFill>
                  <a:srgbClr val="000000"/>
                </a:solidFill>
                <a:cs typeface="Arial" pitchFamily="34" charset="0"/>
              </a:rPr>
              <a:t>____ </a:t>
            </a:r>
            <a:r>
              <a:rPr lang="en-US" sz="3000" dirty="0">
                <a:solidFill>
                  <a:srgbClr val="000000"/>
                </a:solidFill>
                <a:cs typeface="Arial" pitchFamily="34" charset="0"/>
              </a:rPr>
              <a:t>and I'm calling from </a:t>
            </a:r>
            <a:r>
              <a:rPr lang="en-US" sz="3000" dirty="0" smtClean="0">
                <a:solidFill>
                  <a:srgbClr val="000000"/>
                </a:solidFill>
                <a:cs typeface="Arial" pitchFamily="34" charset="0"/>
              </a:rPr>
              <a:t>&lt;Agency&gt;.  857-829-5536</a:t>
            </a:r>
            <a:r>
              <a:rPr lang="en-US" sz="3000" dirty="0">
                <a:solidFill>
                  <a:srgbClr val="000000"/>
                </a:solidFill>
                <a:cs typeface="Arial" pitchFamily="34" charset="0"/>
              </a:rPr>
              <a:t>. </a:t>
            </a:r>
            <a:endParaRPr lang="en-US" sz="3000" dirty="0" smtClean="0">
              <a:solidFill>
                <a:srgbClr val="000000"/>
              </a:solidFill>
              <a:cs typeface="Arial" pitchFamily="34" charset="0"/>
            </a:endParaRPr>
          </a:p>
          <a:p>
            <a:pPr>
              <a:lnSpc>
                <a:spcPct val="95000"/>
              </a:lnSpc>
            </a:pPr>
            <a:endParaRPr lang="en-US" sz="3000" dirty="0">
              <a:solidFill>
                <a:srgbClr val="000000"/>
              </a:solidFill>
              <a:cs typeface="Arial" pitchFamily="34" charset="0"/>
            </a:endParaRPr>
          </a:p>
          <a:p>
            <a:pPr>
              <a:lnSpc>
                <a:spcPct val="95000"/>
              </a:lnSpc>
            </a:pPr>
            <a:r>
              <a:rPr lang="en-US" sz="3000" dirty="0" smtClean="0">
                <a:solidFill>
                  <a:srgbClr val="000000"/>
                </a:solidFill>
                <a:cs typeface="Arial" pitchFamily="34" charset="0"/>
              </a:rPr>
              <a:t>Thank you.</a:t>
            </a:r>
            <a:endParaRPr lang="en-US" sz="3000" dirty="0">
              <a:solidFill>
                <a:srgbClr val="000000"/>
              </a:solidFill>
              <a:cs typeface="Arial" pitchFamily="34" charset="0"/>
            </a:endParaRPr>
          </a:p>
          <a:p>
            <a:pPr lvl="1">
              <a:lnSpc>
                <a:spcPct val="95000"/>
              </a:lnSpc>
              <a:buClr>
                <a:srgbClr val="000000"/>
              </a:buClr>
              <a:buSzPct val="100000"/>
            </a:pPr>
            <a:endParaRPr lang="en-US" sz="2500" dirty="0">
              <a:latin typeface="Arial" pitchFamily="34" charset="0"/>
              <a:cs typeface="Arial" pitchFamily="34" charset="0"/>
            </a:endParaRPr>
          </a:p>
        </p:txBody>
      </p:sp>
    </p:spTree>
    <p:extLst>
      <p:ext uri="{BB962C8B-B14F-4D97-AF65-F5344CB8AC3E}">
        <p14:creationId xmlns:p14="http://schemas.microsoft.com/office/powerpoint/2010/main" val="1686749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6" name="Title 5"/>
          <p:cNvSpPr>
            <a:spLocks noGrp="1"/>
          </p:cNvSpPr>
          <p:nvPr>
            <p:ph type="title"/>
          </p:nvPr>
        </p:nvSpPr>
        <p:spPr>
          <a:xfrm>
            <a:off x="486062" y="-253532"/>
            <a:ext cx="8229600" cy="1143000"/>
          </a:xfrm>
        </p:spPr>
        <p:txBody>
          <a:bodyPr>
            <a:normAutofit/>
          </a:bodyPr>
          <a:lstStyle/>
          <a:p>
            <a:r>
              <a:rPr lang="en-US" b="1" dirty="0" smtClean="0">
                <a:solidFill>
                  <a:srgbClr val="000000"/>
                </a:solidFill>
                <a:latin typeface="+mn-lt"/>
              </a:rPr>
              <a:t>BASHO Voicemail 2</a:t>
            </a:r>
            <a:endParaRPr lang="en-US" dirty="0">
              <a:latin typeface="+mn-lt"/>
            </a:endParaRPr>
          </a:p>
        </p:txBody>
      </p:sp>
      <p:sp>
        <p:nvSpPr>
          <p:cNvPr id="2" name="Rectangle 1"/>
          <p:cNvSpPr/>
          <p:nvPr/>
        </p:nvSpPr>
        <p:spPr>
          <a:xfrm>
            <a:off x="486062" y="591298"/>
            <a:ext cx="8406478" cy="6758765"/>
          </a:xfrm>
          <a:prstGeom prst="rect">
            <a:avLst/>
          </a:prstGeom>
        </p:spPr>
        <p:txBody>
          <a:bodyPr wrap="square" lIns="91436" tIns="45716" rIns="91436" bIns="45716">
            <a:spAutoFit/>
          </a:bodyPr>
          <a:lstStyle/>
          <a:p>
            <a:pPr>
              <a:lnSpc>
                <a:spcPct val="95000"/>
              </a:lnSpc>
            </a:pPr>
            <a:r>
              <a:rPr lang="en-US" sz="2400" dirty="0" smtClean="0">
                <a:solidFill>
                  <a:srgbClr val="000000"/>
                </a:solidFill>
                <a:cs typeface="Arial" pitchFamily="34" charset="0"/>
              </a:rPr>
              <a:t>Prospect, </a:t>
            </a:r>
          </a:p>
          <a:p>
            <a:pPr>
              <a:lnSpc>
                <a:spcPct val="95000"/>
              </a:lnSpc>
            </a:pPr>
            <a:endParaRPr lang="en-US" sz="2400" dirty="0">
              <a:solidFill>
                <a:srgbClr val="000000"/>
              </a:solidFill>
              <a:cs typeface="Arial" pitchFamily="34" charset="0"/>
            </a:endParaRPr>
          </a:p>
          <a:p>
            <a:pPr>
              <a:lnSpc>
                <a:spcPct val="95000"/>
              </a:lnSpc>
            </a:pPr>
            <a:r>
              <a:rPr lang="en-US" sz="2400" dirty="0">
                <a:solidFill>
                  <a:srgbClr val="000000"/>
                </a:solidFill>
                <a:cs typeface="Arial" pitchFamily="34" charset="0"/>
              </a:rPr>
              <a:t>You recently downloaded our eBook </a:t>
            </a:r>
            <a:r>
              <a:rPr lang="en-US" sz="2400" dirty="0" smtClean="0">
                <a:solidFill>
                  <a:srgbClr val="000000"/>
                </a:solidFill>
                <a:cs typeface="Arial" pitchFamily="34" charset="0"/>
              </a:rPr>
              <a:t>“</a:t>
            </a:r>
            <a:r>
              <a:rPr lang="en-US" sz="2400" dirty="0">
                <a:solidFill>
                  <a:srgbClr val="000000"/>
                </a:solidFill>
                <a:cs typeface="Arial" pitchFamily="34" charset="0"/>
              </a:rPr>
              <a:t>Lean Mean Traffic Generating Machine: 7 tools to make your website better</a:t>
            </a:r>
            <a:r>
              <a:rPr lang="en-US" sz="2400" dirty="0" smtClean="0">
                <a:solidFill>
                  <a:srgbClr val="000000"/>
                </a:solidFill>
                <a:cs typeface="Arial" pitchFamily="34" charset="0"/>
              </a:rPr>
              <a:t>”. </a:t>
            </a:r>
            <a:r>
              <a:rPr lang="en-US" sz="2400" dirty="0">
                <a:solidFill>
                  <a:srgbClr val="000000"/>
                </a:solidFill>
                <a:cs typeface="Arial" pitchFamily="34" charset="0"/>
              </a:rPr>
              <a:t>You </a:t>
            </a:r>
            <a:r>
              <a:rPr lang="en-US" sz="2400" dirty="0" smtClean="0">
                <a:solidFill>
                  <a:srgbClr val="000000"/>
                </a:solidFill>
                <a:cs typeface="Arial" pitchFamily="34" charset="0"/>
              </a:rPr>
              <a:t>also mentioned your biggest marketing challenge is “lead generation and ROI”.</a:t>
            </a:r>
          </a:p>
          <a:p>
            <a:pPr>
              <a:lnSpc>
                <a:spcPct val="95000"/>
              </a:lnSpc>
            </a:pPr>
            <a:endParaRPr lang="en-US" sz="2400" dirty="0" smtClean="0">
              <a:cs typeface="Arial" pitchFamily="34" charset="0"/>
            </a:endParaRPr>
          </a:p>
          <a:p>
            <a:pPr>
              <a:lnSpc>
                <a:spcPct val="95000"/>
              </a:lnSpc>
            </a:pPr>
            <a:r>
              <a:rPr lang="en-US" sz="2400" dirty="0" smtClean="0">
                <a:solidFill>
                  <a:srgbClr val="000000"/>
                </a:solidFill>
                <a:cs typeface="Arial" pitchFamily="34" charset="0"/>
              </a:rPr>
              <a:t>Your company looks similar to many of our existing successful customers. While learning more about your company, I ran a report on your website that gives you a grade from 0 to 100 compared to the millions of other websites our software has evaluated.  Your grade was ___. </a:t>
            </a:r>
          </a:p>
          <a:p>
            <a:pPr>
              <a:lnSpc>
                <a:spcPct val="95000"/>
              </a:lnSpc>
            </a:pPr>
            <a:endParaRPr lang="en-US" sz="2400" dirty="0" smtClean="0">
              <a:cs typeface="Arial" pitchFamily="34" charset="0"/>
            </a:endParaRPr>
          </a:p>
          <a:p>
            <a:pPr>
              <a:lnSpc>
                <a:spcPct val="95000"/>
              </a:lnSpc>
            </a:pPr>
            <a:r>
              <a:rPr lang="en-US" sz="2400" dirty="0" smtClean="0">
                <a:solidFill>
                  <a:srgbClr val="000000"/>
                </a:solidFill>
                <a:cs typeface="Arial" pitchFamily="34" charset="0"/>
              </a:rPr>
              <a:t>Please let me know when you have a few minutes to connect.  My name is ____, and I am calling with &lt;Agency&gt;.  857-829-5536. </a:t>
            </a:r>
          </a:p>
          <a:p>
            <a:pPr>
              <a:lnSpc>
                <a:spcPct val="95000"/>
              </a:lnSpc>
            </a:pPr>
            <a:endParaRPr lang="en-US" sz="2400" dirty="0">
              <a:solidFill>
                <a:srgbClr val="000000"/>
              </a:solidFill>
              <a:cs typeface="Arial" pitchFamily="34" charset="0"/>
            </a:endParaRPr>
          </a:p>
          <a:p>
            <a:pPr>
              <a:lnSpc>
                <a:spcPct val="95000"/>
              </a:lnSpc>
            </a:pPr>
            <a:r>
              <a:rPr lang="en-US" sz="2400" dirty="0" smtClean="0">
                <a:solidFill>
                  <a:srgbClr val="000000"/>
                </a:solidFill>
                <a:cs typeface="Arial" pitchFamily="34" charset="0"/>
              </a:rPr>
              <a:t>Thank you.</a:t>
            </a:r>
            <a:endParaRPr lang="en-US" sz="2400" dirty="0" smtClean="0">
              <a:cs typeface="Arial" pitchFamily="34" charset="0"/>
            </a:endParaRPr>
          </a:p>
          <a:p>
            <a:pPr lvl="1">
              <a:lnSpc>
                <a:spcPct val="95000"/>
              </a:lnSpc>
              <a:buClr>
                <a:srgbClr val="000000"/>
              </a:buClr>
              <a:buSzPct val="100000"/>
            </a:pPr>
            <a:endParaRPr lang="en-US" sz="2400" dirty="0"/>
          </a:p>
        </p:txBody>
      </p:sp>
    </p:spTree>
    <p:extLst>
      <p:ext uri="{BB962C8B-B14F-4D97-AF65-F5344CB8AC3E}">
        <p14:creationId xmlns:p14="http://schemas.microsoft.com/office/powerpoint/2010/main" val="424455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4" name="TextBox 3"/>
          <p:cNvSpPr txBox="1">
            <a:spLocks noChangeArrowheads="1"/>
          </p:cNvSpPr>
          <p:nvPr/>
        </p:nvSpPr>
        <p:spPr bwMode="auto">
          <a:xfrm>
            <a:off x="2174875" y="1481138"/>
            <a:ext cx="479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4000" dirty="0">
                <a:latin typeface="Franklin Gothic Book" pitchFamily="1" charset="0"/>
              </a:rPr>
              <a:t>Bookmark this Page!!</a:t>
            </a:r>
          </a:p>
        </p:txBody>
      </p:sp>
      <p:sp>
        <p:nvSpPr>
          <p:cNvPr id="5" name="TextBox 5"/>
          <p:cNvSpPr txBox="1">
            <a:spLocks noChangeArrowheads="1"/>
          </p:cNvSpPr>
          <p:nvPr/>
        </p:nvSpPr>
        <p:spPr bwMode="auto">
          <a:xfrm>
            <a:off x="341313" y="3167063"/>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 charset="0"/>
                <a:ea typeface="ＭＳ Ｐゴシック" pitchFamily="1" charset="-128"/>
              </a:defRPr>
            </a:lvl1pPr>
            <a:lvl2pPr marL="37931725" indent="-37474525">
              <a:defRPr>
                <a:solidFill>
                  <a:schemeClr val="tx1"/>
                </a:solidFill>
                <a:latin typeface="Calibri" pitchFamily="1" charset="0"/>
                <a:ea typeface="ＭＳ Ｐゴシック" pitchFamily="1" charset="-128"/>
              </a:defRPr>
            </a:lvl2pPr>
            <a:lvl3pPr>
              <a:defRPr>
                <a:solidFill>
                  <a:schemeClr val="tx1"/>
                </a:solidFill>
                <a:latin typeface="Calibri" pitchFamily="1" charset="0"/>
                <a:ea typeface="ＭＳ Ｐゴシック" pitchFamily="1" charset="-128"/>
              </a:defRPr>
            </a:lvl3pPr>
            <a:lvl4pPr>
              <a:defRPr>
                <a:solidFill>
                  <a:schemeClr val="tx1"/>
                </a:solidFill>
                <a:latin typeface="Calibri" pitchFamily="1" charset="0"/>
                <a:ea typeface="ＭＳ Ｐゴシック" pitchFamily="1" charset="-128"/>
              </a:defRPr>
            </a:lvl4pPr>
            <a:lvl5pPr>
              <a:defRPr>
                <a:solidFill>
                  <a:schemeClr val="tx1"/>
                </a:solidFill>
                <a:latin typeface="Calibri" pitchFamily="1" charset="0"/>
                <a:ea typeface="ＭＳ Ｐゴシック" pitchFamily="1" charset="-128"/>
              </a:defRPr>
            </a:lvl5pPr>
            <a:lvl6pPr marL="457200" fontAlgn="base">
              <a:spcBef>
                <a:spcPct val="0"/>
              </a:spcBef>
              <a:spcAft>
                <a:spcPct val="0"/>
              </a:spcAft>
              <a:defRPr>
                <a:solidFill>
                  <a:schemeClr val="tx1"/>
                </a:solidFill>
                <a:latin typeface="Calibri" pitchFamily="1" charset="0"/>
                <a:ea typeface="ＭＳ Ｐゴシック" pitchFamily="1" charset="-128"/>
              </a:defRPr>
            </a:lvl6pPr>
            <a:lvl7pPr marL="914400" fontAlgn="base">
              <a:spcBef>
                <a:spcPct val="0"/>
              </a:spcBef>
              <a:spcAft>
                <a:spcPct val="0"/>
              </a:spcAft>
              <a:defRPr>
                <a:solidFill>
                  <a:schemeClr val="tx1"/>
                </a:solidFill>
                <a:latin typeface="Calibri" pitchFamily="1" charset="0"/>
                <a:ea typeface="ＭＳ Ｐゴシック" pitchFamily="1" charset="-128"/>
              </a:defRPr>
            </a:lvl7pPr>
            <a:lvl8pPr marL="1371600" fontAlgn="base">
              <a:spcBef>
                <a:spcPct val="0"/>
              </a:spcBef>
              <a:spcAft>
                <a:spcPct val="0"/>
              </a:spcAft>
              <a:defRPr>
                <a:solidFill>
                  <a:schemeClr val="tx1"/>
                </a:solidFill>
                <a:latin typeface="Calibri" pitchFamily="1" charset="0"/>
                <a:ea typeface="ＭＳ Ｐゴシック" pitchFamily="1" charset="-128"/>
              </a:defRPr>
            </a:lvl8pPr>
            <a:lvl9pPr marL="1828800" fontAlgn="base">
              <a:spcBef>
                <a:spcPct val="0"/>
              </a:spcBef>
              <a:spcAft>
                <a:spcPct val="0"/>
              </a:spcAft>
              <a:defRPr>
                <a:solidFill>
                  <a:schemeClr val="tx1"/>
                </a:solidFill>
                <a:latin typeface="Calibri" pitchFamily="1" charset="0"/>
                <a:ea typeface="ＭＳ Ｐゴシック" pitchFamily="1" charset="-128"/>
              </a:defRPr>
            </a:lvl9pPr>
          </a:lstStyle>
          <a:p>
            <a:r>
              <a:rPr lang="en-US" sz="2800">
                <a:solidFill>
                  <a:srgbClr val="0000FF"/>
                </a:solidFill>
              </a:rPr>
              <a:t>http://www.hubspot.com/advanced-sales-training-home</a:t>
            </a:r>
          </a:p>
        </p:txBody>
      </p:sp>
    </p:spTree>
    <p:extLst>
      <p:ext uri="{BB962C8B-B14F-4D97-AF65-F5344CB8AC3E}">
        <p14:creationId xmlns:p14="http://schemas.microsoft.com/office/powerpoint/2010/main" val="2426372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6" name="Title 5"/>
          <p:cNvSpPr>
            <a:spLocks noGrp="1"/>
          </p:cNvSpPr>
          <p:nvPr>
            <p:ph type="title"/>
          </p:nvPr>
        </p:nvSpPr>
        <p:spPr>
          <a:xfrm>
            <a:off x="486062" y="-250675"/>
            <a:ext cx="8229600" cy="1143000"/>
          </a:xfrm>
        </p:spPr>
        <p:txBody>
          <a:bodyPr>
            <a:normAutofit/>
          </a:bodyPr>
          <a:lstStyle/>
          <a:p>
            <a:r>
              <a:rPr lang="en-US" b="1" dirty="0" smtClean="0">
                <a:solidFill>
                  <a:srgbClr val="000000"/>
                </a:solidFill>
                <a:latin typeface="+mn-lt"/>
              </a:rPr>
              <a:t>BASHO Voicemail 3</a:t>
            </a:r>
            <a:endParaRPr lang="en-US" dirty="0">
              <a:latin typeface="+mn-lt"/>
            </a:endParaRPr>
          </a:p>
        </p:txBody>
      </p:sp>
      <p:sp>
        <p:nvSpPr>
          <p:cNvPr id="2" name="Rectangle 1"/>
          <p:cNvSpPr/>
          <p:nvPr/>
        </p:nvSpPr>
        <p:spPr>
          <a:xfrm>
            <a:off x="377764" y="575908"/>
            <a:ext cx="8337898" cy="6407900"/>
          </a:xfrm>
          <a:prstGeom prst="rect">
            <a:avLst/>
          </a:prstGeom>
        </p:spPr>
        <p:txBody>
          <a:bodyPr wrap="square" lIns="91436" tIns="45716" rIns="91436" bIns="45716">
            <a:spAutoFit/>
          </a:bodyPr>
          <a:lstStyle/>
          <a:p>
            <a:pPr>
              <a:lnSpc>
                <a:spcPct val="95000"/>
              </a:lnSpc>
            </a:pPr>
            <a:r>
              <a:rPr lang="en-US" sz="2400" dirty="0" smtClean="0">
                <a:solidFill>
                  <a:srgbClr val="000000"/>
                </a:solidFill>
                <a:latin typeface="Arial" pitchFamily="34" charset="0"/>
                <a:cs typeface="Arial" pitchFamily="34" charset="0"/>
              </a:rPr>
              <a:t>Prospect, </a:t>
            </a:r>
          </a:p>
          <a:p>
            <a:pPr>
              <a:lnSpc>
                <a:spcPct val="95000"/>
              </a:lnSpc>
            </a:pPr>
            <a:endParaRPr lang="en-US" sz="2400" dirty="0">
              <a:solidFill>
                <a:srgbClr val="000000"/>
              </a:solidFill>
              <a:latin typeface="Arial" pitchFamily="34" charset="0"/>
              <a:cs typeface="Arial" pitchFamily="34" charset="0"/>
            </a:endParaRPr>
          </a:p>
          <a:p>
            <a:pPr>
              <a:lnSpc>
                <a:spcPct val="95000"/>
              </a:lnSpc>
            </a:pPr>
            <a:r>
              <a:rPr lang="en-US" sz="2400" dirty="0">
                <a:solidFill>
                  <a:srgbClr val="000000"/>
                </a:solidFill>
                <a:latin typeface="Arial" pitchFamily="34" charset="0"/>
                <a:cs typeface="Arial" pitchFamily="34" charset="0"/>
              </a:rPr>
              <a:t>You recently downloaded our eBook </a:t>
            </a:r>
            <a:r>
              <a:rPr lang="en-US" sz="2400" dirty="0" smtClean="0">
                <a:solidFill>
                  <a:srgbClr val="000000"/>
                </a:solidFill>
                <a:latin typeface="Arial" pitchFamily="34" charset="0"/>
                <a:cs typeface="Arial" pitchFamily="34" charset="0"/>
              </a:rPr>
              <a:t>“</a:t>
            </a:r>
            <a:r>
              <a:rPr lang="en-US" sz="2400" dirty="0">
                <a:solidFill>
                  <a:srgbClr val="000000"/>
                </a:solidFill>
                <a:latin typeface="Arial" pitchFamily="34" charset="0"/>
                <a:cs typeface="Arial" pitchFamily="34" charset="0"/>
              </a:rPr>
              <a:t>Lean Mean Traffic Generating Machine: 7 tools to make your website better</a:t>
            </a:r>
            <a:r>
              <a:rPr lang="en-US" sz="2400" dirty="0" smtClean="0">
                <a:solidFill>
                  <a:srgbClr val="000000"/>
                </a:solidFill>
                <a:latin typeface="Arial" pitchFamily="34" charset="0"/>
                <a:cs typeface="Arial" pitchFamily="34" charset="0"/>
              </a:rPr>
              <a:t>”.  You </a:t>
            </a:r>
            <a:r>
              <a:rPr lang="en-US" sz="2400" dirty="0">
                <a:solidFill>
                  <a:srgbClr val="000000"/>
                </a:solidFill>
                <a:latin typeface="Arial" pitchFamily="34" charset="0"/>
                <a:cs typeface="Arial" pitchFamily="34" charset="0"/>
              </a:rPr>
              <a:t>also mentioned your biggest marketing challenge is “lead generation and ROI”. </a:t>
            </a:r>
            <a:endParaRPr lang="en-US" sz="2400" dirty="0">
              <a:latin typeface="Arial" pitchFamily="34" charset="0"/>
              <a:cs typeface="Arial" pitchFamily="34" charset="0"/>
            </a:endParaRPr>
          </a:p>
          <a:p>
            <a:pPr>
              <a:lnSpc>
                <a:spcPct val="95000"/>
              </a:lnSpc>
            </a:pPr>
            <a:endParaRPr lang="en-US" sz="2400" dirty="0" smtClean="0">
              <a:solidFill>
                <a:srgbClr val="000000"/>
              </a:solidFill>
              <a:latin typeface="Arial" pitchFamily="34" charset="0"/>
              <a:cs typeface="Arial" pitchFamily="34" charset="0"/>
            </a:endParaRPr>
          </a:p>
          <a:p>
            <a:pPr>
              <a:lnSpc>
                <a:spcPct val="95000"/>
              </a:lnSpc>
            </a:pPr>
            <a:r>
              <a:rPr lang="en-US" sz="2400" dirty="0" smtClean="0">
                <a:solidFill>
                  <a:srgbClr val="000000"/>
                </a:solidFill>
                <a:latin typeface="Arial" pitchFamily="34" charset="0"/>
                <a:cs typeface="Arial" pitchFamily="34" charset="0"/>
              </a:rPr>
              <a:t>We've </a:t>
            </a:r>
            <a:r>
              <a:rPr lang="en-US" sz="2400" dirty="0">
                <a:solidFill>
                  <a:srgbClr val="000000"/>
                </a:solidFill>
                <a:latin typeface="Arial" pitchFamily="34" charset="0"/>
                <a:cs typeface="Arial" pitchFamily="34" charset="0"/>
              </a:rPr>
              <a:t>helped many </a:t>
            </a:r>
            <a:r>
              <a:rPr lang="en-US" sz="2400" dirty="0" smtClean="0">
                <a:solidFill>
                  <a:srgbClr val="000000"/>
                </a:solidFill>
                <a:latin typeface="Arial" pitchFamily="34" charset="0"/>
                <a:cs typeface="Arial" pitchFamily="34" charset="0"/>
              </a:rPr>
              <a:t> our customers similar to your business expand </a:t>
            </a:r>
            <a:r>
              <a:rPr lang="en-US" sz="2400" dirty="0">
                <a:solidFill>
                  <a:srgbClr val="000000"/>
                </a:solidFill>
                <a:latin typeface="Arial" pitchFamily="34" charset="0"/>
                <a:cs typeface="Arial" pitchFamily="34" charset="0"/>
              </a:rPr>
              <a:t>and grow </a:t>
            </a:r>
            <a:r>
              <a:rPr lang="en-US" sz="2400" dirty="0" smtClean="0">
                <a:solidFill>
                  <a:srgbClr val="000000"/>
                </a:solidFill>
                <a:latin typeface="Arial" pitchFamily="34" charset="0"/>
                <a:cs typeface="Arial" pitchFamily="34" charset="0"/>
              </a:rPr>
              <a:t>traffic, leads and customers from their website and marketing efforts.</a:t>
            </a:r>
          </a:p>
          <a:p>
            <a:pPr>
              <a:lnSpc>
                <a:spcPct val="95000"/>
              </a:lnSpc>
            </a:pPr>
            <a:endParaRPr lang="en-US" sz="2400" dirty="0">
              <a:latin typeface="Arial" pitchFamily="34" charset="0"/>
              <a:cs typeface="Arial" pitchFamily="34" charset="0"/>
            </a:endParaRPr>
          </a:p>
          <a:p>
            <a:pPr>
              <a:lnSpc>
                <a:spcPct val="95000"/>
              </a:lnSpc>
            </a:pPr>
            <a:r>
              <a:rPr lang="en-US" sz="2400" dirty="0">
                <a:solidFill>
                  <a:srgbClr val="000000"/>
                </a:solidFill>
                <a:latin typeface="Arial" pitchFamily="34" charset="0"/>
                <a:cs typeface="Arial" pitchFamily="34" charset="0"/>
              </a:rPr>
              <a:t>I’d recommending </a:t>
            </a:r>
            <a:r>
              <a:rPr lang="en-US" sz="2400" dirty="0" smtClean="0">
                <a:solidFill>
                  <a:srgbClr val="000000"/>
                </a:solidFill>
                <a:latin typeface="Arial" pitchFamily="34" charset="0"/>
                <a:cs typeface="Arial" pitchFamily="34" charset="0"/>
              </a:rPr>
              <a:t>visiting our website and initiating a free website assessment.</a:t>
            </a:r>
          </a:p>
          <a:p>
            <a:pPr>
              <a:lnSpc>
                <a:spcPct val="95000"/>
              </a:lnSpc>
            </a:pPr>
            <a:endParaRPr lang="en-US" sz="2400" dirty="0">
              <a:latin typeface="Arial" pitchFamily="34" charset="0"/>
              <a:cs typeface="Arial" pitchFamily="34" charset="0"/>
            </a:endParaRPr>
          </a:p>
          <a:p>
            <a:pPr>
              <a:lnSpc>
                <a:spcPct val="95000"/>
              </a:lnSpc>
            </a:pPr>
            <a:r>
              <a:rPr lang="en-US" sz="2400" dirty="0">
                <a:solidFill>
                  <a:srgbClr val="000000"/>
                </a:solidFill>
                <a:latin typeface="Arial" pitchFamily="34" charset="0"/>
                <a:cs typeface="Arial" pitchFamily="34" charset="0"/>
              </a:rPr>
              <a:t>My name </a:t>
            </a:r>
            <a:r>
              <a:rPr lang="en-US" sz="2400" dirty="0" smtClean="0">
                <a:solidFill>
                  <a:srgbClr val="000000"/>
                </a:solidFill>
                <a:latin typeface="Arial" pitchFamily="34" charset="0"/>
                <a:cs typeface="Arial" pitchFamily="34" charset="0"/>
              </a:rPr>
              <a:t>is _____, </a:t>
            </a:r>
            <a:r>
              <a:rPr lang="en-US" sz="2400" dirty="0">
                <a:solidFill>
                  <a:srgbClr val="000000"/>
                </a:solidFill>
                <a:latin typeface="Arial" pitchFamily="34" charset="0"/>
                <a:cs typeface="Arial" pitchFamily="34" charset="0"/>
              </a:rPr>
              <a:t>and I am calling with </a:t>
            </a:r>
            <a:r>
              <a:rPr lang="en-US" sz="2400" dirty="0" smtClean="0">
                <a:solidFill>
                  <a:srgbClr val="000000"/>
                </a:solidFill>
                <a:latin typeface="Arial" pitchFamily="34" charset="0"/>
                <a:cs typeface="Arial" pitchFamily="34" charset="0"/>
              </a:rPr>
              <a:t>&lt;Agency&gt;.  If </a:t>
            </a:r>
            <a:r>
              <a:rPr lang="en-US" sz="2400" dirty="0">
                <a:solidFill>
                  <a:srgbClr val="000000"/>
                </a:solidFill>
                <a:latin typeface="Arial" pitchFamily="34" charset="0"/>
                <a:cs typeface="Arial" pitchFamily="34" charset="0"/>
              </a:rPr>
              <a:t>you feel we can help, I can be reached at 857-829-5536. </a:t>
            </a:r>
            <a:endParaRPr lang="en-US" sz="2400" dirty="0" smtClean="0">
              <a:solidFill>
                <a:srgbClr val="000000"/>
              </a:solidFill>
              <a:latin typeface="Arial" pitchFamily="34" charset="0"/>
              <a:cs typeface="Arial" pitchFamily="34" charset="0"/>
            </a:endParaRPr>
          </a:p>
          <a:p>
            <a:pPr>
              <a:lnSpc>
                <a:spcPct val="95000"/>
              </a:lnSpc>
            </a:pPr>
            <a:endParaRPr lang="en-US" sz="2400" dirty="0">
              <a:solidFill>
                <a:srgbClr val="000000"/>
              </a:solidFill>
              <a:latin typeface="Arial" pitchFamily="34" charset="0"/>
              <a:cs typeface="Arial" pitchFamily="34" charset="0"/>
            </a:endParaRPr>
          </a:p>
          <a:p>
            <a:pPr>
              <a:lnSpc>
                <a:spcPct val="95000"/>
              </a:lnSpc>
            </a:pPr>
            <a:r>
              <a:rPr lang="en-US" sz="2400" dirty="0" smtClean="0">
                <a:solidFill>
                  <a:srgbClr val="000000"/>
                </a:solidFill>
                <a:latin typeface="Arial" pitchFamily="34" charset="0"/>
                <a:cs typeface="Arial" pitchFamily="34" charset="0"/>
              </a:rPr>
              <a:t>Thank you.</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955728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6" name="Title 5"/>
          <p:cNvSpPr>
            <a:spLocks noGrp="1"/>
          </p:cNvSpPr>
          <p:nvPr>
            <p:ph type="title"/>
          </p:nvPr>
        </p:nvSpPr>
        <p:spPr>
          <a:xfrm>
            <a:off x="486062" y="-254941"/>
            <a:ext cx="8229600" cy="1143000"/>
          </a:xfrm>
        </p:spPr>
        <p:txBody>
          <a:bodyPr>
            <a:normAutofit/>
          </a:bodyPr>
          <a:lstStyle/>
          <a:p>
            <a:r>
              <a:rPr lang="en-US" b="1" dirty="0" smtClean="0">
                <a:solidFill>
                  <a:srgbClr val="000000"/>
                </a:solidFill>
                <a:latin typeface="+mn-lt"/>
              </a:rPr>
              <a:t>BASHO Voicemail 4</a:t>
            </a:r>
            <a:endParaRPr lang="en-US" dirty="0">
              <a:latin typeface="+mn-lt"/>
            </a:endParaRPr>
          </a:p>
        </p:txBody>
      </p:sp>
      <p:sp>
        <p:nvSpPr>
          <p:cNvPr id="2" name="Rectangle 1"/>
          <p:cNvSpPr/>
          <p:nvPr/>
        </p:nvSpPr>
        <p:spPr>
          <a:xfrm>
            <a:off x="486063" y="585621"/>
            <a:ext cx="8337898" cy="5881602"/>
          </a:xfrm>
          <a:prstGeom prst="rect">
            <a:avLst/>
          </a:prstGeom>
        </p:spPr>
        <p:txBody>
          <a:bodyPr wrap="square" lIns="91436" tIns="45716" rIns="91436" bIns="45716">
            <a:spAutoFit/>
          </a:bodyPr>
          <a:lstStyle/>
          <a:p>
            <a:pPr>
              <a:lnSpc>
                <a:spcPct val="95000"/>
              </a:lnSpc>
            </a:pPr>
            <a:r>
              <a:rPr lang="en-US" sz="2200" dirty="0" smtClean="0">
                <a:solidFill>
                  <a:srgbClr val="000000"/>
                </a:solidFill>
                <a:cs typeface="Arial" pitchFamily="34" charset="0"/>
              </a:rPr>
              <a:t>Prospect, </a:t>
            </a:r>
          </a:p>
          <a:p>
            <a:pPr>
              <a:lnSpc>
                <a:spcPct val="95000"/>
              </a:lnSpc>
            </a:pPr>
            <a:endParaRPr lang="en-US" sz="2200" dirty="0">
              <a:solidFill>
                <a:srgbClr val="000000"/>
              </a:solidFill>
              <a:cs typeface="Arial" pitchFamily="34" charset="0"/>
            </a:endParaRPr>
          </a:p>
          <a:p>
            <a:pPr>
              <a:lnSpc>
                <a:spcPct val="95000"/>
              </a:lnSpc>
            </a:pPr>
            <a:r>
              <a:rPr lang="en-US" sz="2200" dirty="0" smtClean="0">
                <a:solidFill>
                  <a:srgbClr val="000000"/>
                </a:solidFill>
                <a:cs typeface="Arial" pitchFamily="34" charset="0"/>
              </a:rPr>
              <a:t>You </a:t>
            </a:r>
            <a:r>
              <a:rPr lang="en-US" sz="2200" dirty="0">
                <a:solidFill>
                  <a:srgbClr val="000000"/>
                </a:solidFill>
                <a:cs typeface="Arial" pitchFamily="34" charset="0"/>
              </a:rPr>
              <a:t>recently </a:t>
            </a:r>
            <a:r>
              <a:rPr lang="en-US" sz="2200" dirty="0" smtClean="0">
                <a:solidFill>
                  <a:srgbClr val="000000"/>
                </a:solidFill>
                <a:cs typeface="Arial" pitchFamily="34" charset="0"/>
              </a:rPr>
              <a:t>downloaded our eBook “Lean </a:t>
            </a:r>
            <a:r>
              <a:rPr lang="en-US" sz="2200" dirty="0">
                <a:solidFill>
                  <a:srgbClr val="000000"/>
                </a:solidFill>
                <a:cs typeface="Arial" pitchFamily="34" charset="0"/>
              </a:rPr>
              <a:t>Mean Traffic Generating Machine: 7 tools to make your website better”. You also mentioned your biggest marketing challenge is “lead generation and ROI”. </a:t>
            </a:r>
            <a:endParaRPr lang="en-US" sz="2200" dirty="0" smtClean="0">
              <a:solidFill>
                <a:srgbClr val="000000"/>
              </a:solidFill>
              <a:cs typeface="Arial" pitchFamily="34" charset="0"/>
            </a:endParaRPr>
          </a:p>
          <a:p>
            <a:pPr>
              <a:lnSpc>
                <a:spcPct val="95000"/>
              </a:lnSpc>
            </a:pPr>
            <a:endParaRPr lang="en-US" sz="2200" dirty="0">
              <a:cs typeface="Arial" pitchFamily="34" charset="0"/>
            </a:endParaRPr>
          </a:p>
          <a:p>
            <a:pPr>
              <a:lnSpc>
                <a:spcPct val="95000"/>
              </a:lnSpc>
            </a:pPr>
            <a:r>
              <a:rPr lang="en-US" sz="2200" dirty="0">
                <a:solidFill>
                  <a:srgbClr val="000000"/>
                </a:solidFill>
                <a:cs typeface="Arial" pitchFamily="34" charset="0"/>
              </a:rPr>
              <a:t>After you downloaded some of our free educational materials, I sent you several emails. </a:t>
            </a:r>
            <a:r>
              <a:rPr lang="en-US" sz="2200" dirty="0" smtClean="0">
                <a:solidFill>
                  <a:srgbClr val="000000"/>
                </a:solidFill>
                <a:cs typeface="Arial" pitchFamily="34" charset="0"/>
              </a:rPr>
              <a:t> I've </a:t>
            </a:r>
            <a:r>
              <a:rPr lang="en-US" sz="2200" dirty="0">
                <a:solidFill>
                  <a:srgbClr val="000000"/>
                </a:solidFill>
                <a:cs typeface="Arial" pitchFamily="34" charset="0"/>
              </a:rPr>
              <a:t>reached out because it seems like we'd be able to help your business like we've helped other </a:t>
            </a:r>
            <a:r>
              <a:rPr lang="en-US" sz="2200" dirty="0" smtClean="0">
                <a:solidFill>
                  <a:srgbClr val="000000"/>
                </a:solidFill>
                <a:cs typeface="Arial" pitchFamily="34" charset="0"/>
              </a:rPr>
              <a:t>software companies. </a:t>
            </a:r>
          </a:p>
          <a:p>
            <a:pPr>
              <a:lnSpc>
                <a:spcPct val="95000"/>
              </a:lnSpc>
            </a:pPr>
            <a:endParaRPr lang="en-US" sz="2200" dirty="0">
              <a:solidFill>
                <a:srgbClr val="000000"/>
              </a:solidFill>
              <a:cs typeface="Arial" pitchFamily="34" charset="0"/>
            </a:endParaRPr>
          </a:p>
          <a:p>
            <a:pPr>
              <a:lnSpc>
                <a:spcPct val="95000"/>
              </a:lnSpc>
            </a:pPr>
            <a:r>
              <a:rPr lang="en-US" sz="2200" dirty="0" smtClean="0">
                <a:solidFill>
                  <a:srgbClr val="000000"/>
                </a:solidFill>
                <a:cs typeface="Arial" pitchFamily="34" charset="0"/>
              </a:rPr>
              <a:t>Additionally, I pointed </a:t>
            </a:r>
            <a:r>
              <a:rPr lang="en-US" sz="2200" dirty="0">
                <a:solidFill>
                  <a:srgbClr val="000000"/>
                </a:solidFill>
                <a:cs typeface="Arial" pitchFamily="34" charset="0"/>
              </a:rPr>
              <a:t>you to some </a:t>
            </a:r>
            <a:r>
              <a:rPr lang="en-US" sz="2200" dirty="0" smtClean="0">
                <a:solidFill>
                  <a:srgbClr val="000000"/>
                </a:solidFill>
                <a:cs typeface="Arial" pitchFamily="34" charset="0"/>
              </a:rPr>
              <a:t>free resources </a:t>
            </a:r>
            <a:r>
              <a:rPr lang="en-US" sz="2200" dirty="0">
                <a:solidFill>
                  <a:srgbClr val="000000"/>
                </a:solidFill>
                <a:cs typeface="Arial" pitchFamily="34" charset="0"/>
              </a:rPr>
              <a:t>we've produced specifically to help </a:t>
            </a:r>
            <a:r>
              <a:rPr lang="en-US" sz="2200" dirty="0" smtClean="0">
                <a:solidFill>
                  <a:srgbClr val="000000"/>
                </a:solidFill>
                <a:cs typeface="Arial" pitchFamily="34" charset="0"/>
              </a:rPr>
              <a:t>software companies grow </a:t>
            </a:r>
            <a:r>
              <a:rPr lang="en-US" sz="2200" dirty="0">
                <a:solidFill>
                  <a:srgbClr val="000000"/>
                </a:solidFill>
                <a:cs typeface="Arial" pitchFamily="34" charset="0"/>
              </a:rPr>
              <a:t>their </a:t>
            </a:r>
            <a:r>
              <a:rPr lang="en-US" sz="2200" dirty="0" smtClean="0">
                <a:solidFill>
                  <a:srgbClr val="000000"/>
                </a:solidFill>
                <a:cs typeface="Arial" pitchFamily="34" charset="0"/>
              </a:rPr>
              <a:t>sales.</a:t>
            </a:r>
          </a:p>
          <a:p>
            <a:pPr>
              <a:lnSpc>
                <a:spcPct val="95000"/>
              </a:lnSpc>
            </a:pPr>
            <a:endParaRPr lang="en-US" sz="2200" dirty="0">
              <a:cs typeface="Arial" pitchFamily="34" charset="0"/>
            </a:endParaRPr>
          </a:p>
          <a:p>
            <a:pPr>
              <a:lnSpc>
                <a:spcPct val="95000"/>
              </a:lnSpc>
            </a:pPr>
            <a:r>
              <a:rPr lang="en-US" sz="2200" dirty="0" smtClean="0">
                <a:solidFill>
                  <a:srgbClr val="000000"/>
                </a:solidFill>
                <a:cs typeface="Arial" pitchFamily="34" charset="0"/>
              </a:rPr>
              <a:t>Please let me know when you have a few minutes to connect. My </a:t>
            </a:r>
            <a:r>
              <a:rPr lang="en-US" sz="2200" dirty="0">
                <a:solidFill>
                  <a:srgbClr val="000000"/>
                </a:solidFill>
                <a:cs typeface="Arial" pitchFamily="34" charset="0"/>
              </a:rPr>
              <a:t>name is </a:t>
            </a:r>
            <a:r>
              <a:rPr lang="en-US" sz="2200" dirty="0" smtClean="0">
                <a:solidFill>
                  <a:srgbClr val="000000"/>
                </a:solidFill>
                <a:cs typeface="Arial" pitchFamily="34" charset="0"/>
              </a:rPr>
              <a:t>____, </a:t>
            </a:r>
            <a:r>
              <a:rPr lang="en-US" sz="2200" dirty="0">
                <a:solidFill>
                  <a:srgbClr val="000000"/>
                </a:solidFill>
                <a:cs typeface="Arial" pitchFamily="34" charset="0"/>
              </a:rPr>
              <a:t>and I am calling with </a:t>
            </a:r>
            <a:r>
              <a:rPr lang="en-US" sz="2200" dirty="0" err="1">
                <a:solidFill>
                  <a:srgbClr val="000000"/>
                </a:solidFill>
                <a:cs typeface="Arial" pitchFamily="34" charset="0"/>
              </a:rPr>
              <a:t>HubSpot</a:t>
            </a:r>
            <a:r>
              <a:rPr lang="en-US" sz="2200" dirty="0">
                <a:solidFill>
                  <a:srgbClr val="000000"/>
                </a:solidFill>
                <a:cs typeface="Arial" pitchFamily="34" charset="0"/>
              </a:rPr>
              <a:t>. 857-829-5536. </a:t>
            </a:r>
            <a:endParaRPr lang="en-US" sz="2200" dirty="0" smtClean="0">
              <a:solidFill>
                <a:srgbClr val="000000"/>
              </a:solidFill>
              <a:cs typeface="Arial" pitchFamily="34" charset="0"/>
            </a:endParaRPr>
          </a:p>
          <a:p>
            <a:pPr>
              <a:lnSpc>
                <a:spcPct val="95000"/>
              </a:lnSpc>
            </a:pPr>
            <a:endParaRPr lang="en-US" sz="2200" dirty="0">
              <a:solidFill>
                <a:srgbClr val="000000"/>
              </a:solidFill>
              <a:cs typeface="Arial" pitchFamily="34" charset="0"/>
            </a:endParaRPr>
          </a:p>
          <a:p>
            <a:pPr>
              <a:lnSpc>
                <a:spcPct val="95000"/>
              </a:lnSpc>
            </a:pPr>
            <a:r>
              <a:rPr lang="en-US" sz="2200" dirty="0" smtClean="0">
                <a:solidFill>
                  <a:srgbClr val="000000"/>
                </a:solidFill>
                <a:cs typeface="Arial" pitchFamily="34" charset="0"/>
              </a:rPr>
              <a:t>Thank you.</a:t>
            </a:r>
            <a:endParaRPr lang="en-US" sz="2200" dirty="0">
              <a:cs typeface="Arial" pitchFamily="34" charset="0"/>
            </a:endParaRPr>
          </a:p>
        </p:txBody>
      </p:sp>
    </p:spTree>
    <p:extLst>
      <p:ext uri="{BB962C8B-B14F-4D97-AF65-F5344CB8AC3E}">
        <p14:creationId xmlns:p14="http://schemas.microsoft.com/office/powerpoint/2010/main" val="1452569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 break up.jpg"/>
          <p:cNvPicPr>
            <a:picLocks noChangeAspect="1"/>
          </p:cNvPicPr>
          <p:nvPr/>
        </p:nvPicPr>
        <p:blipFill>
          <a:blip r:embed="rId3" cstate="print"/>
          <a:stretch>
            <a:fillRect/>
          </a:stretch>
        </p:blipFill>
        <p:spPr>
          <a:xfrm>
            <a:off x="0" y="0"/>
            <a:ext cx="9144000" cy="6858000"/>
          </a:xfrm>
          <a:prstGeom prst="rect">
            <a:avLst/>
          </a:prstGeom>
        </p:spPr>
      </p:pic>
      <p:sp>
        <p:nvSpPr>
          <p:cNvPr id="12" name="TextBox 11"/>
          <p:cNvSpPr txBox="1"/>
          <p:nvPr/>
        </p:nvSpPr>
        <p:spPr>
          <a:xfrm>
            <a:off x="223824" y="5897880"/>
            <a:ext cx="8737296" cy="637097"/>
          </a:xfrm>
          <a:prstGeom prst="rect">
            <a:avLst/>
          </a:prstGeom>
          <a:noFill/>
        </p:spPr>
        <p:txBody>
          <a:bodyPr wrap="none" lIns="82294" tIns="41148" rIns="82294" bIns="41148" rtlCol="0">
            <a:spAutoFit/>
          </a:bodyPr>
          <a:lstStyle/>
          <a:p>
            <a:r>
              <a:rPr lang="en-US" sz="3600" dirty="0">
                <a:solidFill>
                  <a:schemeClr val="bg1"/>
                </a:solidFill>
                <a:latin typeface="MV Boli" pitchFamily="2" charset="0"/>
                <a:cs typeface="MV Boli" pitchFamily="2" charset="0"/>
              </a:rPr>
              <a:t>How to go negative when prospecting…</a:t>
            </a:r>
          </a:p>
        </p:txBody>
      </p:sp>
    </p:spTree>
    <p:extLst>
      <p:ext uri="{BB962C8B-B14F-4D97-AF65-F5344CB8AC3E}">
        <p14:creationId xmlns:p14="http://schemas.microsoft.com/office/powerpoint/2010/main" val="1686749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6" name="Title 5"/>
          <p:cNvSpPr>
            <a:spLocks noGrp="1"/>
          </p:cNvSpPr>
          <p:nvPr>
            <p:ph type="title"/>
          </p:nvPr>
        </p:nvSpPr>
        <p:spPr>
          <a:xfrm>
            <a:off x="486062" y="-245941"/>
            <a:ext cx="8229600" cy="1143000"/>
          </a:xfrm>
        </p:spPr>
        <p:txBody>
          <a:bodyPr>
            <a:normAutofit/>
          </a:bodyPr>
          <a:lstStyle/>
          <a:p>
            <a:r>
              <a:rPr lang="en-US" b="1" dirty="0" smtClean="0">
                <a:solidFill>
                  <a:srgbClr val="000000"/>
                </a:solidFill>
                <a:latin typeface="+mn-lt"/>
              </a:rPr>
              <a:t>BASHO Voicemail 5</a:t>
            </a:r>
            <a:endParaRPr lang="en-US" dirty="0">
              <a:latin typeface="+mn-lt"/>
            </a:endParaRPr>
          </a:p>
        </p:txBody>
      </p:sp>
      <p:sp>
        <p:nvSpPr>
          <p:cNvPr id="2" name="Rectangle 1"/>
          <p:cNvSpPr/>
          <p:nvPr/>
        </p:nvSpPr>
        <p:spPr>
          <a:xfrm>
            <a:off x="486062" y="837151"/>
            <a:ext cx="7984838" cy="5969318"/>
          </a:xfrm>
          <a:prstGeom prst="rect">
            <a:avLst/>
          </a:prstGeom>
        </p:spPr>
        <p:txBody>
          <a:bodyPr wrap="square" lIns="91436" tIns="45716" rIns="91436" bIns="45716">
            <a:spAutoFit/>
          </a:bodyPr>
          <a:lstStyle/>
          <a:p>
            <a:pPr>
              <a:lnSpc>
                <a:spcPct val="95000"/>
              </a:lnSpc>
            </a:pPr>
            <a:r>
              <a:rPr lang="en-US" sz="2400" dirty="0" smtClean="0">
                <a:solidFill>
                  <a:srgbClr val="000000"/>
                </a:solidFill>
                <a:cs typeface="Arial" pitchFamily="34" charset="0"/>
              </a:rPr>
              <a:t>Prospect, </a:t>
            </a:r>
          </a:p>
          <a:p>
            <a:pPr>
              <a:lnSpc>
                <a:spcPct val="95000"/>
              </a:lnSpc>
            </a:pPr>
            <a:endParaRPr lang="en-US" sz="2400" dirty="0">
              <a:solidFill>
                <a:srgbClr val="000000"/>
              </a:solidFill>
              <a:cs typeface="Arial" pitchFamily="34" charset="0"/>
            </a:endParaRPr>
          </a:p>
          <a:p>
            <a:pPr>
              <a:lnSpc>
                <a:spcPct val="95000"/>
              </a:lnSpc>
            </a:pPr>
            <a:r>
              <a:rPr lang="en-US" sz="2400" dirty="0">
                <a:solidFill>
                  <a:srgbClr val="000000"/>
                </a:solidFill>
                <a:cs typeface="Arial" pitchFamily="34" charset="0"/>
              </a:rPr>
              <a:t>You recently downloaded our eBook “Lean Mean Traffic Generating Machine: 7 tools to make your website better”. </a:t>
            </a:r>
            <a:r>
              <a:rPr lang="en-US" sz="2400" dirty="0" smtClean="0">
                <a:solidFill>
                  <a:srgbClr val="000000"/>
                </a:solidFill>
                <a:cs typeface="Arial" pitchFamily="34" charset="0"/>
              </a:rPr>
              <a:t> You seem very similar to other software companies we’ve helped with growing their business.</a:t>
            </a:r>
          </a:p>
          <a:p>
            <a:pPr>
              <a:lnSpc>
                <a:spcPct val="95000"/>
              </a:lnSpc>
            </a:pPr>
            <a:endParaRPr lang="en-US" sz="2400" dirty="0">
              <a:cs typeface="Arial" pitchFamily="34" charset="0"/>
            </a:endParaRPr>
          </a:p>
          <a:p>
            <a:pPr>
              <a:lnSpc>
                <a:spcPct val="95000"/>
              </a:lnSpc>
            </a:pPr>
            <a:r>
              <a:rPr lang="en-US" sz="2400" dirty="0" smtClean="0">
                <a:solidFill>
                  <a:srgbClr val="000000"/>
                </a:solidFill>
                <a:cs typeface="Arial" pitchFamily="34" charset="0"/>
              </a:rPr>
              <a:t>I wanted to reach out one last time today to follow up as I do have some suggestions on how to drive more leads through your website.</a:t>
            </a:r>
          </a:p>
          <a:p>
            <a:pPr>
              <a:lnSpc>
                <a:spcPct val="95000"/>
              </a:lnSpc>
            </a:pPr>
            <a:endParaRPr lang="en-US" sz="2400" dirty="0">
              <a:solidFill>
                <a:srgbClr val="000000"/>
              </a:solidFill>
              <a:cs typeface="Arial" pitchFamily="34" charset="0"/>
            </a:endParaRPr>
          </a:p>
          <a:p>
            <a:pPr>
              <a:lnSpc>
                <a:spcPct val="95000"/>
              </a:lnSpc>
            </a:pPr>
            <a:r>
              <a:rPr lang="en-US" sz="2400" dirty="0" smtClean="0">
                <a:solidFill>
                  <a:srgbClr val="000000"/>
                </a:solidFill>
                <a:cs typeface="Arial" pitchFamily="34" charset="0"/>
              </a:rPr>
              <a:t>If I don’t hear back from you I’m going to assume the timing isn’t right and that you don't </a:t>
            </a:r>
            <a:r>
              <a:rPr lang="en-US" sz="2400" dirty="0">
                <a:solidFill>
                  <a:srgbClr val="000000"/>
                </a:solidFill>
                <a:cs typeface="Arial" pitchFamily="34" charset="0"/>
              </a:rPr>
              <a:t>need our help with anything</a:t>
            </a:r>
            <a:r>
              <a:rPr lang="en-US" sz="2400" dirty="0" smtClean="0">
                <a:solidFill>
                  <a:srgbClr val="000000"/>
                </a:solidFill>
                <a:cs typeface="Arial" pitchFamily="34" charset="0"/>
              </a:rPr>
              <a:t>.</a:t>
            </a:r>
          </a:p>
          <a:p>
            <a:pPr>
              <a:lnSpc>
                <a:spcPct val="95000"/>
              </a:lnSpc>
            </a:pPr>
            <a:endParaRPr lang="en-US" sz="2400" dirty="0">
              <a:cs typeface="Arial" pitchFamily="34" charset="0"/>
            </a:endParaRPr>
          </a:p>
          <a:p>
            <a:pPr>
              <a:lnSpc>
                <a:spcPct val="95000"/>
              </a:lnSpc>
            </a:pPr>
            <a:r>
              <a:rPr lang="en-US" sz="2400" dirty="0">
                <a:solidFill>
                  <a:srgbClr val="000000"/>
                </a:solidFill>
                <a:cs typeface="Arial" pitchFamily="34" charset="0"/>
              </a:rPr>
              <a:t>My name is </a:t>
            </a:r>
            <a:r>
              <a:rPr lang="en-US" sz="2400" dirty="0" smtClean="0">
                <a:solidFill>
                  <a:srgbClr val="000000"/>
                </a:solidFill>
                <a:cs typeface="Arial" pitchFamily="34" charset="0"/>
              </a:rPr>
              <a:t>____, </a:t>
            </a:r>
            <a:r>
              <a:rPr lang="en-US" sz="2400" dirty="0">
                <a:solidFill>
                  <a:srgbClr val="000000"/>
                </a:solidFill>
                <a:cs typeface="Arial" pitchFamily="34" charset="0"/>
              </a:rPr>
              <a:t>and I am calling with </a:t>
            </a:r>
            <a:r>
              <a:rPr lang="en-US" sz="2400" dirty="0" smtClean="0">
                <a:solidFill>
                  <a:srgbClr val="000000"/>
                </a:solidFill>
                <a:cs typeface="Arial" pitchFamily="34" charset="0"/>
              </a:rPr>
              <a:t>&lt;Agency&gt;.  857-829-5536. </a:t>
            </a:r>
            <a:endParaRPr lang="en-US" sz="2400" dirty="0">
              <a:solidFill>
                <a:srgbClr val="000000"/>
              </a:solidFill>
              <a:cs typeface="Arial" pitchFamily="34" charset="0"/>
            </a:endParaRPr>
          </a:p>
          <a:p>
            <a:pPr lvl="1">
              <a:lnSpc>
                <a:spcPct val="95000"/>
              </a:lnSpc>
              <a:buClr>
                <a:srgbClr val="000000"/>
              </a:buClr>
              <a:buSzPct val="100000"/>
            </a:pPr>
            <a:endParaRPr lang="en-US" dirty="0"/>
          </a:p>
        </p:txBody>
      </p:sp>
    </p:spTree>
    <p:extLst>
      <p:ext uri="{BB962C8B-B14F-4D97-AF65-F5344CB8AC3E}">
        <p14:creationId xmlns:p14="http://schemas.microsoft.com/office/powerpoint/2010/main" val="961219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9037"/>
            <a:ext cx="9144000" cy="5668963"/>
          </a:xfrm>
        </p:spPr>
        <p:txBody>
          <a:bodyPr>
            <a:normAutofit/>
          </a:bodyPr>
          <a:lstStyle/>
          <a:p>
            <a:endParaRPr lang="en-US" sz="4000" dirty="0" smtClean="0">
              <a:latin typeface="+mn-lt"/>
            </a:endParaRPr>
          </a:p>
          <a:p>
            <a:endParaRPr lang="en-US" sz="4000" dirty="0" smtClean="0">
              <a:latin typeface="+mn-lt"/>
            </a:endParaRPr>
          </a:p>
          <a:p>
            <a:endParaRPr lang="en-US" sz="4000" dirty="0" smtClean="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709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6" y="152400"/>
            <a:ext cx="9050323" cy="583734"/>
          </a:xfrm>
        </p:spPr>
        <p:txBody>
          <a:bodyPr>
            <a:normAutofit fontScale="90000"/>
          </a:bodyPr>
          <a:lstStyle/>
          <a:p>
            <a:r>
              <a:rPr lang="en-US" sz="3600" dirty="0" smtClean="0">
                <a:latin typeface="+mn-lt"/>
              </a:rPr>
              <a:t>Connecting with Networking Leads (Email)</a:t>
            </a:r>
            <a:endParaRPr lang="en-US" sz="3600" dirty="0">
              <a:latin typeface="+mn-lt"/>
            </a:endParaRPr>
          </a:p>
        </p:txBody>
      </p:sp>
      <p:sp>
        <p:nvSpPr>
          <p:cNvPr id="3" name="Content Placeholder 2"/>
          <p:cNvSpPr>
            <a:spLocks noGrp="1"/>
          </p:cNvSpPr>
          <p:nvPr>
            <p:ph idx="1"/>
          </p:nvPr>
        </p:nvSpPr>
        <p:spPr>
          <a:xfrm>
            <a:off x="0" y="1189037"/>
            <a:ext cx="9144000" cy="5668963"/>
          </a:xfrm>
        </p:spPr>
        <p:txBody>
          <a:bodyPr>
            <a:normAutofit/>
          </a:bodyPr>
          <a:lstStyle/>
          <a:p>
            <a:endParaRPr lang="en-US" sz="4000" dirty="0" smtClean="0">
              <a:latin typeface="+mn-lt"/>
            </a:endParaRPr>
          </a:p>
          <a:p>
            <a:endParaRPr lang="en-US" sz="4000" dirty="0" smtClean="0">
              <a:latin typeface="+mn-lt"/>
            </a:endParaRPr>
          </a:p>
          <a:p>
            <a:endParaRPr lang="en-US" sz="4000" dirty="0" smtClean="0">
              <a:latin typeface="+mn-lt"/>
            </a:endParaRPr>
          </a:p>
        </p:txBody>
      </p:sp>
      <p:pic>
        <p:nvPicPr>
          <p:cNvPr id="5122" name="Picture 2"/>
          <p:cNvPicPr>
            <a:picLocks noChangeAspect="1" noChangeArrowheads="1"/>
          </p:cNvPicPr>
          <p:nvPr/>
        </p:nvPicPr>
        <p:blipFill>
          <a:blip r:embed="rId3" cstate="print"/>
          <a:srcRect/>
          <a:stretch>
            <a:fillRect/>
          </a:stretch>
        </p:blipFill>
        <p:spPr bwMode="auto">
          <a:xfrm>
            <a:off x="19878" y="901147"/>
            <a:ext cx="8905461" cy="5502176"/>
          </a:xfrm>
          <a:prstGeom prst="rect">
            <a:avLst/>
          </a:prstGeom>
          <a:noFill/>
          <a:ln w="9525">
            <a:solidFill>
              <a:schemeClr val="bg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beale\Desktop\shift_ESRB.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23996" y="0"/>
            <a:ext cx="10191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30314" y="2088182"/>
            <a:ext cx="2483372" cy="1569660"/>
          </a:xfrm>
          <a:prstGeom prst="rect">
            <a:avLst/>
          </a:prstGeom>
          <a:noFill/>
        </p:spPr>
        <p:txBody>
          <a:bodyPr wrap="none" rtlCol="0">
            <a:spAutoFit/>
          </a:bodyPr>
          <a:lstStyle/>
          <a:p>
            <a:r>
              <a:rPr lang="en-US" sz="9600" b="1" dirty="0" smtClean="0">
                <a:solidFill>
                  <a:srgbClr val="000000"/>
                </a:solidFill>
                <a:latin typeface="MV Boli" pitchFamily="2" charset="0"/>
                <a:cs typeface="MV Boli" pitchFamily="2" charset="0"/>
              </a:rPr>
              <a:t>Low</a:t>
            </a:r>
            <a:endParaRPr lang="en-US" sz="9600" b="1" dirty="0">
              <a:solidFill>
                <a:srgbClr val="000000"/>
              </a:solidFill>
              <a:latin typeface="MV Boli" pitchFamily="2" charset="0"/>
              <a:cs typeface="MV Boli" pitchFamily="2" charset="0"/>
            </a:endParaRPr>
          </a:p>
        </p:txBody>
      </p:sp>
      <p:sp>
        <p:nvSpPr>
          <p:cNvPr id="6" name="TextBox 5"/>
          <p:cNvSpPr txBox="1"/>
          <p:nvPr/>
        </p:nvSpPr>
        <p:spPr>
          <a:xfrm>
            <a:off x="2241875" y="3628090"/>
            <a:ext cx="4660250" cy="1569660"/>
          </a:xfrm>
          <a:prstGeom prst="rect">
            <a:avLst/>
          </a:prstGeom>
          <a:noFill/>
        </p:spPr>
        <p:txBody>
          <a:bodyPr wrap="none" rtlCol="0">
            <a:spAutoFit/>
          </a:bodyPr>
          <a:lstStyle/>
          <a:p>
            <a:r>
              <a:rPr lang="en-US" sz="9600" b="1" dirty="0" smtClean="0">
                <a:solidFill>
                  <a:srgbClr val="000000"/>
                </a:solidFill>
                <a:latin typeface="MV Boli" pitchFamily="2" charset="0"/>
                <a:cs typeface="MV Boli" pitchFamily="2" charset="0"/>
              </a:rPr>
              <a:t>Medium</a:t>
            </a:r>
            <a:endParaRPr lang="en-US" sz="9600" b="1" dirty="0">
              <a:solidFill>
                <a:srgbClr val="000000"/>
              </a:solidFill>
              <a:latin typeface="MV Boli" pitchFamily="2" charset="0"/>
              <a:cs typeface="MV Boli" pitchFamily="2" charset="0"/>
            </a:endParaRPr>
          </a:p>
        </p:txBody>
      </p:sp>
      <p:sp>
        <p:nvSpPr>
          <p:cNvPr id="7" name="TextBox 6"/>
          <p:cNvSpPr txBox="1"/>
          <p:nvPr/>
        </p:nvSpPr>
        <p:spPr>
          <a:xfrm>
            <a:off x="3243752" y="5236003"/>
            <a:ext cx="2656496" cy="1569660"/>
          </a:xfrm>
          <a:prstGeom prst="rect">
            <a:avLst/>
          </a:prstGeom>
          <a:noFill/>
        </p:spPr>
        <p:txBody>
          <a:bodyPr wrap="none" rtlCol="0">
            <a:spAutoFit/>
          </a:bodyPr>
          <a:lstStyle/>
          <a:p>
            <a:r>
              <a:rPr lang="en-US" sz="9600" b="1" dirty="0" smtClean="0">
                <a:solidFill>
                  <a:srgbClr val="000000"/>
                </a:solidFill>
                <a:latin typeface="MV Boli" pitchFamily="2" charset="0"/>
                <a:cs typeface="MV Boli" pitchFamily="2" charset="0"/>
              </a:rPr>
              <a:t>High</a:t>
            </a:r>
            <a:endParaRPr lang="en-US" sz="9600" b="1" dirty="0">
              <a:solidFill>
                <a:srgbClr val="000000"/>
              </a:solidFill>
              <a:latin typeface="MV Boli" pitchFamily="2" charset="0"/>
              <a:cs typeface="MV Boli" pitchFamily="2" charset="0"/>
            </a:endParaRPr>
          </a:p>
        </p:txBody>
      </p:sp>
      <p:sp>
        <p:nvSpPr>
          <p:cNvPr id="8" name="TextBox 7"/>
          <p:cNvSpPr txBox="1"/>
          <p:nvPr/>
        </p:nvSpPr>
        <p:spPr>
          <a:xfrm>
            <a:off x="-350984" y="152400"/>
            <a:ext cx="9845965" cy="1446550"/>
          </a:xfrm>
          <a:prstGeom prst="rect">
            <a:avLst/>
          </a:prstGeom>
          <a:noFill/>
        </p:spPr>
        <p:txBody>
          <a:bodyPr wrap="none" rtlCol="0">
            <a:spAutoFit/>
          </a:bodyPr>
          <a:lstStyle/>
          <a:p>
            <a:r>
              <a:rPr lang="en-US" sz="8800" b="1" dirty="0" smtClean="0">
                <a:solidFill>
                  <a:srgbClr val="000000"/>
                </a:solidFill>
                <a:latin typeface="MV Boli" pitchFamily="2" charset="0"/>
                <a:cs typeface="MV Boli" pitchFamily="2" charset="0"/>
              </a:rPr>
              <a:t>RATE your Leads!</a:t>
            </a:r>
            <a:endParaRPr lang="en-US" sz="8800" b="1" dirty="0">
              <a:solidFill>
                <a:srgbClr val="000000"/>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78902"/>
            <a:ext cx="3595255" cy="1143000"/>
          </a:xfrm>
        </p:spPr>
        <p:txBody>
          <a:bodyPr>
            <a:normAutofit/>
          </a:bodyPr>
          <a:lstStyle/>
          <a:p>
            <a:r>
              <a:rPr lang="en-US" sz="4000" dirty="0" smtClean="0"/>
              <a:t>Lead Ratings</a:t>
            </a:r>
            <a:endParaRPr lang="en-US" sz="4000" dirty="0"/>
          </a:p>
        </p:txBody>
      </p:sp>
      <p:sp>
        <p:nvSpPr>
          <p:cNvPr id="5" name="Content Placeholder 4"/>
          <p:cNvSpPr>
            <a:spLocks noGrp="1"/>
          </p:cNvSpPr>
          <p:nvPr>
            <p:ph idx="4294967295"/>
          </p:nvPr>
        </p:nvSpPr>
        <p:spPr>
          <a:xfrm>
            <a:off x="808185" y="604086"/>
            <a:ext cx="7162998" cy="6253913"/>
          </a:xfrm>
        </p:spPr>
        <p:txBody>
          <a:bodyPr>
            <a:noAutofit/>
          </a:bodyPr>
          <a:lstStyle/>
          <a:p>
            <a:r>
              <a:rPr lang="en-US" sz="1600" b="1" dirty="0" smtClean="0"/>
              <a:t>High:</a:t>
            </a:r>
          </a:p>
          <a:p>
            <a:pPr lvl="1"/>
            <a:r>
              <a:rPr lang="en-US" sz="1600" dirty="0" smtClean="0"/>
              <a:t>Great Fit</a:t>
            </a:r>
          </a:p>
          <a:p>
            <a:pPr lvl="2"/>
            <a:r>
              <a:rPr lang="en-US" sz="1600" dirty="0" smtClean="0"/>
              <a:t>Matches Ideal Prospect</a:t>
            </a:r>
          </a:p>
          <a:p>
            <a:pPr lvl="2"/>
            <a:r>
              <a:rPr lang="en-US" sz="1600" dirty="0" smtClean="0"/>
              <a:t>Lead Score &gt; 70</a:t>
            </a:r>
          </a:p>
          <a:p>
            <a:pPr lvl="1"/>
            <a:r>
              <a:rPr lang="en-US" sz="1600" dirty="0" smtClean="0"/>
              <a:t>Marketing Challenge</a:t>
            </a:r>
          </a:p>
          <a:p>
            <a:pPr lvl="1"/>
            <a:r>
              <a:rPr lang="en-US" sz="1600" dirty="0" smtClean="0"/>
              <a:t>Decision Maker</a:t>
            </a:r>
          </a:p>
          <a:p>
            <a:pPr lvl="1"/>
            <a:r>
              <a:rPr lang="en-US" sz="1600" dirty="0" smtClean="0"/>
              <a:t>Common Connection via Social Media (</a:t>
            </a:r>
            <a:r>
              <a:rPr lang="en-US" sz="1600" dirty="0" err="1" smtClean="0"/>
              <a:t>eg</a:t>
            </a:r>
            <a:r>
              <a:rPr lang="en-US" sz="1600" dirty="0" smtClean="0"/>
              <a:t>. LinkedIn)</a:t>
            </a:r>
          </a:p>
          <a:p>
            <a:pPr lvl="1"/>
            <a:r>
              <a:rPr lang="en-US" sz="1600" dirty="0" smtClean="0"/>
              <a:t>High Repeat Activity on Website</a:t>
            </a:r>
          </a:p>
          <a:p>
            <a:r>
              <a:rPr lang="en-US" sz="1600" b="1" dirty="0" smtClean="0"/>
              <a:t>Medium:</a:t>
            </a:r>
          </a:p>
          <a:p>
            <a:pPr lvl="1"/>
            <a:r>
              <a:rPr lang="en-US" sz="1600" dirty="0" smtClean="0"/>
              <a:t>Good Fit</a:t>
            </a:r>
          </a:p>
          <a:p>
            <a:pPr lvl="2"/>
            <a:r>
              <a:rPr lang="en-US" sz="1600" dirty="0" smtClean="0"/>
              <a:t>Matches some elements of Ideal Prospect</a:t>
            </a:r>
          </a:p>
          <a:p>
            <a:pPr lvl="2"/>
            <a:r>
              <a:rPr lang="en-US" sz="1600" dirty="0" smtClean="0"/>
              <a:t>Lead Score &gt;=50 and &lt;70</a:t>
            </a:r>
          </a:p>
          <a:p>
            <a:pPr lvl="1"/>
            <a:r>
              <a:rPr lang="en-US" sz="1600" dirty="0" smtClean="0"/>
              <a:t>Marketing Challenge</a:t>
            </a:r>
          </a:p>
          <a:p>
            <a:pPr lvl="1"/>
            <a:r>
              <a:rPr lang="en-US" sz="1600" dirty="0" smtClean="0"/>
              <a:t>Influencer</a:t>
            </a:r>
          </a:p>
          <a:p>
            <a:pPr lvl="1"/>
            <a:r>
              <a:rPr lang="en-US" sz="1600" dirty="0" smtClean="0"/>
              <a:t>Some Activity on Website</a:t>
            </a:r>
          </a:p>
          <a:p>
            <a:r>
              <a:rPr lang="en-US" sz="1600" b="1" dirty="0" smtClean="0"/>
              <a:t>Low:</a:t>
            </a:r>
          </a:p>
          <a:p>
            <a:pPr lvl="1"/>
            <a:r>
              <a:rPr lang="en-US" sz="1600" dirty="0" smtClean="0"/>
              <a:t>No fit with Ideal Prospect</a:t>
            </a:r>
          </a:p>
          <a:p>
            <a:pPr lvl="2"/>
            <a:r>
              <a:rPr lang="en-US" sz="1600" dirty="0" smtClean="0"/>
              <a:t>No match with Ideal Prospect</a:t>
            </a:r>
          </a:p>
          <a:p>
            <a:pPr lvl="2"/>
            <a:r>
              <a:rPr lang="en-US" sz="1600" dirty="0" smtClean="0"/>
              <a:t>Lead Score &lt;50</a:t>
            </a:r>
          </a:p>
          <a:p>
            <a:pPr lvl="1"/>
            <a:r>
              <a:rPr lang="en-US" sz="1600" dirty="0" smtClean="0"/>
              <a:t>1-2 Page visit on website</a:t>
            </a:r>
          </a:p>
          <a:p>
            <a:pPr lvl="1"/>
            <a:endParaRPr lang="en-US" sz="1600" dirty="0"/>
          </a:p>
        </p:txBody>
      </p:sp>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31202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fade">
                                      <p:cBhvr>
                                        <p:cTn id="28" dur="500"/>
                                        <p:tgtEl>
                                          <p:spTgt spid="5">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fade">
                                      <p:cBhvr>
                                        <p:cTn id="31" dur="500"/>
                                        <p:tgtEl>
                                          <p:spTgt spid="5">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fade">
                                      <p:cBhvr>
                                        <p:cTn id="34" dur="500"/>
                                        <p:tgtEl>
                                          <p:spTgt spid="5">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animEffect transition="in" filter="fade">
                                      <p:cBhvr>
                                        <p:cTn id="40" dur="500"/>
                                        <p:tgtEl>
                                          <p:spTgt spid="5">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animEffect transition="in" filter="fade">
                                      <p:cBhvr>
                                        <p:cTn id="43" dur="500"/>
                                        <p:tgtEl>
                                          <p:spTgt spid="5">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16" end="16"/>
                                            </p:txEl>
                                          </p:spTgt>
                                        </p:tgtEl>
                                        <p:attrNameLst>
                                          <p:attrName>style.visibility</p:attrName>
                                        </p:attrNameLst>
                                      </p:cBhvr>
                                      <p:to>
                                        <p:strVal val="visible"/>
                                      </p:to>
                                    </p:set>
                                    <p:animEffect transition="in" filter="fade">
                                      <p:cBhvr>
                                        <p:cTn id="46" dur="500"/>
                                        <p:tgtEl>
                                          <p:spTgt spid="5">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17" end="17"/>
                                            </p:txEl>
                                          </p:spTgt>
                                        </p:tgtEl>
                                        <p:attrNameLst>
                                          <p:attrName>style.visibility</p:attrName>
                                        </p:attrNameLst>
                                      </p:cBhvr>
                                      <p:to>
                                        <p:strVal val="visible"/>
                                      </p:to>
                                    </p:set>
                                    <p:animEffect transition="in" filter="fade">
                                      <p:cBhvr>
                                        <p:cTn id="49" dur="500"/>
                                        <p:tgtEl>
                                          <p:spTgt spid="5">
                                            <p:txEl>
                                              <p:pRg st="17" end="1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18" end="18"/>
                                            </p:txEl>
                                          </p:spTgt>
                                        </p:tgtEl>
                                        <p:attrNameLst>
                                          <p:attrName>style.visibility</p:attrName>
                                        </p:attrNameLst>
                                      </p:cBhvr>
                                      <p:to>
                                        <p:strVal val="visible"/>
                                      </p:to>
                                    </p:set>
                                    <p:animEffect transition="in" filter="fade">
                                      <p:cBhvr>
                                        <p:cTn id="52" dur="500"/>
                                        <p:tgtEl>
                                          <p:spTgt spid="5">
                                            <p:txEl>
                                              <p:pRg st="18" end="1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19" end="19"/>
                                            </p:txEl>
                                          </p:spTgt>
                                        </p:tgtEl>
                                        <p:attrNameLst>
                                          <p:attrName>style.visibility</p:attrName>
                                        </p:attrNameLst>
                                      </p:cBhvr>
                                      <p:to>
                                        <p:strVal val="visible"/>
                                      </p:to>
                                    </p:set>
                                    <p:animEffect transition="in" filter="fade">
                                      <p:cBhvr>
                                        <p:cTn id="55" dur="500"/>
                                        <p:tgtEl>
                                          <p:spTgt spid="5">
                                            <p:txEl>
                                              <p:pRg st="19" end="1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fade">
                                      <p:cBhvr>
                                        <p:cTn id="60" dur="500"/>
                                        <p:tgtEl>
                                          <p:spTgt spid="5">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500"/>
                                        <p:tgtEl>
                                          <p:spTgt spid="5">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15" end="15"/>
                                            </p:txEl>
                                          </p:spTgt>
                                        </p:tgtEl>
                                        <p:attrNameLst>
                                          <p:attrName>style.visibility</p:attrName>
                                        </p:attrNameLst>
                                      </p:cBhvr>
                                      <p:to>
                                        <p:strVal val="visible"/>
                                      </p:to>
                                    </p:set>
                                    <p:animEffect transition="in" filter="fade">
                                      <p:cBhvr>
                                        <p:cTn id="66"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a:xfrm>
            <a:off x="228600" y="468"/>
            <a:ext cx="8686800" cy="1143000"/>
          </a:xfrm>
        </p:spPr>
        <p:txBody>
          <a:bodyPr>
            <a:normAutofit/>
          </a:bodyPr>
          <a:lstStyle/>
          <a:p>
            <a:r>
              <a:rPr lang="en-US" dirty="0" smtClean="0"/>
              <a:t>How much effort based on rating?</a:t>
            </a:r>
            <a:endParaRPr lang="en-US" dirty="0"/>
          </a:p>
        </p:txBody>
      </p:sp>
      <p:sp>
        <p:nvSpPr>
          <p:cNvPr id="3" name="Content Placeholder 2"/>
          <p:cNvSpPr>
            <a:spLocks noGrp="1"/>
          </p:cNvSpPr>
          <p:nvPr>
            <p:ph idx="1"/>
          </p:nvPr>
        </p:nvSpPr>
        <p:spPr/>
        <p:txBody>
          <a:bodyPr/>
          <a:lstStyle/>
          <a:p>
            <a:r>
              <a:rPr lang="en-US" dirty="0" smtClean="0"/>
              <a:t>High</a:t>
            </a:r>
          </a:p>
          <a:p>
            <a:pPr lvl="1"/>
            <a:r>
              <a:rPr lang="en-US" dirty="0" smtClean="0"/>
              <a:t>5 touch sequence (</a:t>
            </a:r>
            <a:r>
              <a:rPr lang="en-US" dirty="0" err="1" smtClean="0"/>
              <a:t>Vmail</a:t>
            </a:r>
            <a:r>
              <a:rPr lang="en-US" dirty="0" smtClean="0"/>
              <a:t>, Email repeated 5x)</a:t>
            </a:r>
          </a:p>
          <a:p>
            <a:r>
              <a:rPr lang="en-US" dirty="0" smtClean="0"/>
              <a:t>Medium</a:t>
            </a:r>
          </a:p>
          <a:p>
            <a:pPr lvl="1"/>
            <a:r>
              <a:rPr lang="en-US" dirty="0" smtClean="0"/>
              <a:t>4 touch sequence (</a:t>
            </a:r>
            <a:r>
              <a:rPr lang="en-US" dirty="0" err="1" smtClean="0"/>
              <a:t>Vmail</a:t>
            </a:r>
            <a:r>
              <a:rPr lang="en-US" dirty="0" smtClean="0"/>
              <a:t>, Email repeated 4x)</a:t>
            </a:r>
          </a:p>
          <a:p>
            <a:r>
              <a:rPr lang="en-US" dirty="0" smtClean="0"/>
              <a:t>Low</a:t>
            </a:r>
          </a:p>
          <a:p>
            <a:pPr lvl="1"/>
            <a:r>
              <a:rPr lang="en-US" dirty="0" smtClean="0"/>
              <a:t>1 to 2 touch sequences</a:t>
            </a:r>
          </a:p>
          <a:p>
            <a:pPr lvl="1"/>
            <a:r>
              <a:rPr lang="en-US" dirty="0" smtClean="0"/>
              <a:t>Continue with lead nurturing</a:t>
            </a:r>
          </a:p>
          <a:p>
            <a:pPr lvl="1"/>
            <a:r>
              <a:rPr lang="en-US" dirty="0" smtClean="0"/>
              <a:t>Monitor HubSpot lead visit alerts</a:t>
            </a:r>
          </a:p>
          <a:p>
            <a:pPr lvl="1"/>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4</a:t>
            </a:r>
            <a:endParaRPr lang="en-US" sz="9600" dirty="0"/>
          </a:p>
        </p:txBody>
      </p:sp>
      <p:sp>
        <p:nvSpPr>
          <p:cNvPr id="5" name="TextBox 4"/>
          <p:cNvSpPr txBox="1"/>
          <p:nvPr/>
        </p:nvSpPr>
        <p:spPr>
          <a:xfrm>
            <a:off x="1262271" y="590259"/>
            <a:ext cx="7780149"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Key Take-</a:t>
            </a:r>
            <a:r>
              <a:rPr lang="en-US" sz="7200" dirty="0" err="1" smtClean="0">
                <a:solidFill>
                  <a:schemeClr val="bg1"/>
                </a:solidFill>
                <a:latin typeface="MV Boli" pitchFamily="2" charset="0"/>
                <a:cs typeface="MV Boli" pitchFamily="2" charset="0"/>
              </a:rPr>
              <a:t>Aways</a:t>
            </a:r>
            <a:endParaRPr lang="en-US" sz="7200" dirty="0" smtClean="0">
              <a:solidFill>
                <a:schemeClr val="bg1"/>
              </a:solidFill>
              <a:latin typeface="MV Boli" pitchFamily="2" charset="0"/>
              <a:cs typeface="MV Boli" pitchFamily="2" charset="0"/>
            </a:endParaRPr>
          </a:p>
          <a:p>
            <a:pPr algn="ctr"/>
            <a:r>
              <a:rPr lang="en-US" sz="7200" dirty="0" smtClean="0">
                <a:solidFill>
                  <a:schemeClr val="bg1"/>
                </a:solidFill>
                <a:latin typeface="MV Boli" pitchFamily="2" charset="0"/>
                <a:cs typeface="MV Boli" pitchFamily="2" charset="0"/>
              </a:rPr>
              <a:t>Dos and Don’ts</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beale\Desktop\cool-stu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86"/>
            <a:ext cx="9201917" cy="698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66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362200"/>
            <a:ext cx="3733800" cy="6093976"/>
          </a:xfrm>
          <a:prstGeom prst="rect">
            <a:avLst/>
          </a:prstGeom>
          <a:noFill/>
        </p:spPr>
        <p:txBody>
          <a:bodyPr wrap="square" rtlCol="0">
            <a:spAutoFit/>
          </a:bodyPr>
          <a:lstStyle/>
          <a:p>
            <a:pPr marL="292100" lvl="0" indent="-292100">
              <a:spcAft>
                <a:spcPts val="600"/>
              </a:spcAft>
              <a:buFont typeface="Arial" pitchFamily="34" charset="0"/>
              <a:buChar char="•"/>
            </a:pPr>
            <a:r>
              <a:rPr lang="en-US" sz="2200" dirty="0">
                <a:solidFill>
                  <a:srgbClr val="333333"/>
                </a:solidFill>
                <a:cs typeface="News Gothic MT"/>
              </a:rPr>
              <a:t>Work the company not the </a:t>
            </a:r>
            <a:r>
              <a:rPr lang="en-US" sz="2200" dirty="0" smtClean="0">
                <a:solidFill>
                  <a:srgbClr val="333333"/>
                </a:solidFill>
                <a:cs typeface="News Gothic MT"/>
              </a:rPr>
              <a:t>contact</a:t>
            </a:r>
          </a:p>
          <a:p>
            <a:pPr marL="292100" indent="-292100">
              <a:spcAft>
                <a:spcPts val="600"/>
              </a:spcAft>
              <a:buFont typeface="Arial" pitchFamily="34" charset="0"/>
              <a:buChar char="•"/>
            </a:pPr>
            <a:r>
              <a:rPr lang="en-US" sz="2200" dirty="0">
                <a:solidFill>
                  <a:srgbClr val="333333"/>
                </a:solidFill>
                <a:cs typeface="News Gothic MT"/>
              </a:rPr>
              <a:t>Better research yields better </a:t>
            </a:r>
            <a:r>
              <a:rPr lang="en-US" sz="2200" dirty="0" smtClean="0">
                <a:solidFill>
                  <a:srgbClr val="333333"/>
                </a:solidFill>
                <a:cs typeface="News Gothic MT"/>
              </a:rPr>
              <a:t>efficiency</a:t>
            </a:r>
          </a:p>
          <a:p>
            <a:pPr marL="292100" indent="-292100">
              <a:spcAft>
                <a:spcPts val="600"/>
              </a:spcAft>
              <a:buFont typeface="Arial" pitchFamily="34" charset="0"/>
              <a:buChar char="•"/>
            </a:pPr>
            <a:r>
              <a:rPr lang="en-US" sz="2200" dirty="0" smtClean="0">
                <a:solidFill>
                  <a:srgbClr val="333333"/>
                </a:solidFill>
                <a:cs typeface="News Gothic MT"/>
              </a:rPr>
              <a:t>Spend </a:t>
            </a:r>
            <a:r>
              <a:rPr lang="en-US" sz="2200" dirty="0">
                <a:solidFill>
                  <a:srgbClr val="333333"/>
                </a:solidFill>
                <a:cs typeface="News Gothic MT"/>
              </a:rPr>
              <a:t>time with the right </a:t>
            </a:r>
            <a:r>
              <a:rPr lang="en-US" sz="2200" dirty="0" smtClean="0">
                <a:solidFill>
                  <a:srgbClr val="333333"/>
                </a:solidFill>
                <a:cs typeface="News Gothic MT"/>
              </a:rPr>
              <a:t>people</a:t>
            </a:r>
          </a:p>
          <a:p>
            <a:pPr marL="292100" lvl="0" indent="-292100">
              <a:spcAft>
                <a:spcPts val="600"/>
              </a:spcAft>
              <a:buFont typeface="Arial" pitchFamily="34" charset="0"/>
              <a:buChar char="•"/>
            </a:pPr>
            <a:r>
              <a:rPr lang="en-US" sz="2200" dirty="0">
                <a:solidFill>
                  <a:srgbClr val="333333"/>
                </a:solidFill>
                <a:cs typeface="News Gothic MT"/>
              </a:rPr>
              <a:t>Work you high-rated leads </a:t>
            </a:r>
            <a:r>
              <a:rPr lang="en-US" sz="2200" dirty="0" smtClean="0">
                <a:solidFill>
                  <a:srgbClr val="333333"/>
                </a:solidFill>
                <a:cs typeface="News Gothic MT"/>
              </a:rPr>
              <a:t>hard</a:t>
            </a:r>
          </a:p>
          <a:p>
            <a:pPr marL="292100" indent="-292100">
              <a:spcAft>
                <a:spcPts val="600"/>
              </a:spcAft>
              <a:buFont typeface="Arial" pitchFamily="34" charset="0"/>
              <a:buChar char="•"/>
            </a:pPr>
            <a:r>
              <a:rPr lang="en-US" sz="2200" dirty="0">
                <a:solidFill>
                  <a:srgbClr val="333333"/>
                </a:solidFill>
                <a:cs typeface="News Gothic MT"/>
              </a:rPr>
              <a:t>Keep great notes </a:t>
            </a:r>
            <a:r>
              <a:rPr lang="en-US" sz="2200" dirty="0" smtClean="0">
                <a:solidFill>
                  <a:srgbClr val="333333"/>
                </a:solidFill>
                <a:cs typeface="News Gothic MT"/>
              </a:rPr>
              <a:t>in your CRM</a:t>
            </a:r>
            <a:endParaRPr lang="en-US" sz="2200" dirty="0">
              <a:solidFill>
                <a:srgbClr val="333333"/>
              </a:solidFill>
              <a:cs typeface="News Gothic MT"/>
            </a:endParaRPr>
          </a:p>
          <a:p>
            <a:pPr marL="292100" indent="-292100">
              <a:spcAft>
                <a:spcPts val="600"/>
              </a:spcAft>
              <a:buFont typeface="Arial" pitchFamily="34" charset="0"/>
              <a:buChar char="•"/>
            </a:pPr>
            <a:endParaRPr lang="en-US" sz="2000" dirty="0">
              <a:solidFill>
                <a:srgbClr val="333333"/>
              </a:solidFill>
              <a:latin typeface="News Gothic MT"/>
              <a:cs typeface="News Gothic MT"/>
            </a:endParaRPr>
          </a:p>
          <a:p>
            <a:pPr marL="292100" lvl="0" indent="-292100">
              <a:spcAft>
                <a:spcPts val="600"/>
              </a:spcAft>
              <a:buFont typeface="Arial" pitchFamily="34" charset="0"/>
              <a:buChar char="•"/>
            </a:pPr>
            <a:endParaRPr lang="en-US" sz="2000" dirty="0">
              <a:solidFill>
                <a:srgbClr val="333333"/>
              </a:solidFill>
              <a:latin typeface="News Gothic MT"/>
              <a:cs typeface="News Gothic MT"/>
            </a:endParaRPr>
          </a:p>
          <a:p>
            <a:pPr marL="292100" indent="-292100">
              <a:spcAft>
                <a:spcPts val="600"/>
              </a:spcAft>
              <a:buFont typeface="Arial" pitchFamily="34" charset="0"/>
              <a:buChar char="•"/>
            </a:pPr>
            <a:endParaRPr lang="en-US" sz="2000" dirty="0">
              <a:solidFill>
                <a:srgbClr val="333333"/>
              </a:solidFill>
              <a:latin typeface="News Gothic MT"/>
              <a:cs typeface="News Gothic MT"/>
            </a:endParaRPr>
          </a:p>
          <a:p>
            <a:pPr marL="292100" lvl="0" indent="-292100">
              <a:spcAft>
                <a:spcPts val="600"/>
              </a:spcAft>
              <a:buFont typeface="Arial" pitchFamily="34" charset="0"/>
              <a:buChar char="•"/>
            </a:pPr>
            <a:endParaRPr lang="en-US" sz="2000" dirty="0">
              <a:solidFill>
                <a:srgbClr val="333333"/>
              </a:solidFill>
              <a:latin typeface="News Gothic MT"/>
              <a:cs typeface="News Gothic MT"/>
            </a:endParaRPr>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p:txBody>
      </p:sp>
      <p:sp>
        <p:nvSpPr>
          <p:cNvPr id="3" name="TextBox 2"/>
          <p:cNvSpPr txBox="1"/>
          <p:nvPr/>
        </p:nvSpPr>
        <p:spPr>
          <a:xfrm>
            <a:off x="4909930" y="2362200"/>
            <a:ext cx="3991177" cy="5447645"/>
          </a:xfrm>
          <a:prstGeom prst="rect">
            <a:avLst/>
          </a:prstGeom>
          <a:noFill/>
        </p:spPr>
        <p:txBody>
          <a:bodyPr wrap="square" rtlCol="0">
            <a:spAutoFit/>
          </a:bodyPr>
          <a:lstStyle/>
          <a:p>
            <a:pPr marL="292100" indent="-292100">
              <a:spcAft>
                <a:spcPts val="600"/>
              </a:spcAft>
              <a:buFont typeface="Arial" pitchFamily="34" charset="0"/>
              <a:buChar char="•"/>
            </a:pPr>
            <a:r>
              <a:rPr lang="en-US" sz="2200" dirty="0" smtClean="0"/>
              <a:t>Take shortcuts</a:t>
            </a:r>
          </a:p>
          <a:p>
            <a:pPr marL="292100" indent="-292100">
              <a:spcAft>
                <a:spcPts val="600"/>
              </a:spcAft>
              <a:buFont typeface="Arial" pitchFamily="34" charset="0"/>
              <a:buChar char="•"/>
            </a:pPr>
            <a:r>
              <a:rPr lang="en-US" sz="2200" dirty="0" smtClean="0"/>
              <a:t>Make excuses for prospecting </a:t>
            </a:r>
          </a:p>
          <a:p>
            <a:pPr marL="292100" indent="-292100">
              <a:spcAft>
                <a:spcPts val="600"/>
              </a:spcAft>
              <a:buFont typeface="Arial" pitchFamily="34" charset="0"/>
              <a:buChar char="•"/>
            </a:pPr>
            <a:r>
              <a:rPr lang="en-US" sz="2200" dirty="0" smtClean="0"/>
              <a:t>Give up too early – 80% of all sales are made on the 5</a:t>
            </a:r>
            <a:r>
              <a:rPr lang="en-US" sz="2200" baseline="30000" dirty="0" smtClean="0"/>
              <a:t>th</a:t>
            </a:r>
            <a:r>
              <a:rPr lang="en-US" sz="2200" dirty="0" smtClean="0"/>
              <a:t> contact </a:t>
            </a:r>
          </a:p>
          <a:p>
            <a:pPr marL="292100" indent="-292100">
              <a:spcAft>
                <a:spcPts val="600"/>
              </a:spcAft>
              <a:buFont typeface="Arial" pitchFamily="34" charset="0"/>
              <a:buChar char="•"/>
            </a:pPr>
            <a:r>
              <a:rPr lang="en-US" sz="2200" dirty="0" smtClean="0"/>
              <a:t>Try to remember your activity – log activity in your CRM</a:t>
            </a:r>
          </a:p>
          <a:p>
            <a:pPr marL="292100" indent="-292100">
              <a:spcAft>
                <a:spcPts val="600"/>
              </a:spcAft>
              <a:buFont typeface="Arial" pitchFamily="34" charset="0"/>
              <a:buChar char="•"/>
            </a:pPr>
            <a:r>
              <a:rPr lang="en-US" sz="2200" dirty="0" smtClean="0"/>
              <a:t>Ignore lead intelligence</a:t>
            </a:r>
          </a:p>
          <a:p>
            <a:pPr marL="292100" indent="-292100">
              <a:spcAft>
                <a:spcPts val="600"/>
              </a:spcAft>
              <a:buFont typeface="Arial" pitchFamily="34" charset="0"/>
              <a:buChar char="•"/>
            </a:pPr>
            <a:r>
              <a:rPr lang="en-US" sz="2200" dirty="0" smtClean="0"/>
              <a:t>Ignore lead rating</a:t>
            </a:r>
          </a:p>
          <a:p>
            <a:pPr>
              <a:spcAft>
                <a:spcPts val="600"/>
              </a:spcAft>
            </a:pPr>
            <a:endParaRPr lang="en-US" sz="2000" dirty="0" smtClean="0"/>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a:p>
            <a:pPr marL="292100" indent="-292100">
              <a:spcAft>
                <a:spcPts val="600"/>
              </a:spcAft>
              <a:buFont typeface="Arial" pitchFamily="34" charset="0"/>
              <a:buChar char="•"/>
            </a:pPr>
            <a:endParaRPr lang="en-US" sz="2000" dirty="0" smtClean="0"/>
          </a:p>
        </p:txBody>
      </p:sp>
      <p:pic>
        <p:nvPicPr>
          <p:cNvPr id="2050" name="Picture 2" descr="C:\Users\cbeale\Desktop\d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 y="528388"/>
            <a:ext cx="3311709" cy="15428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eale\Desktop\do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546" y="528388"/>
            <a:ext cx="4435561" cy="154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33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17" name="Rectangle 16"/>
          <p:cNvSpPr/>
          <p:nvPr/>
        </p:nvSpPr>
        <p:spPr>
          <a:xfrm>
            <a:off x="1714485" y="1055127"/>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438150" y="155818"/>
            <a:ext cx="8220519" cy="656590"/>
          </a:xfrm>
          <a:prstGeom prst="rect">
            <a:avLst/>
          </a:prstGeom>
        </p:spPr>
        <p:txBody>
          <a:bodyPr wrap="square">
            <a:spAutoFit/>
          </a:bodyPr>
          <a:lstStyle/>
          <a:p>
            <a:pPr lvl="0" defTabSz="1422400">
              <a:lnSpc>
                <a:spcPct val="90000"/>
              </a:lnSpc>
              <a:spcBef>
                <a:spcPct val="0"/>
              </a:spcBef>
              <a:spcAft>
                <a:spcPct val="35000"/>
              </a:spcAft>
            </a:pPr>
            <a:r>
              <a:rPr lang="en-US" sz="4000" dirty="0" smtClean="0">
                <a:solidFill>
                  <a:srgbClr val="434343"/>
                </a:solidFill>
                <a:latin typeface="News Gothic MT"/>
                <a:cs typeface="News Gothic MT"/>
              </a:rPr>
              <a:t>Key Takeaways</a:t>
            </a:r>
            <a:endParaRPr lang="en-US" sz="4000" dirty="0">
              <a:solidFill>
                <a:srgbClr val="434343"/>
              </a:solidFill>
              <a:latin typeface="News Gothic MT"/>
              <a:cs typeface="News Gothic MT"/>
            </a:endParaRPr>
          </a:p>
        </p:txBody>
      </p:sp>
      <p:sp>
        <p:nvSpPr>
          <p:cNvPr id="37" name="Rectangle 36"/>
          <p:cNvSpPr/>
          <p:nvPr/>
        </p:nvSpPr>
        <p:spPr>
          <a:xfrm>
            <a:off x="1663686" y="916458"/>
            <a:ext cx="6684447"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Work the company not the contact</a:t>
            </a:r>
            <a:endParaRPr lang="en-US" sz="2800" kern="1200" dirty="0">
              <a:solidFill>
                <a:srgbClr val="333333"/>
              </a:solidFill>
              <a:latin typeface="News Gothic MT"/>
              <a:cs typeface="News Gothic MT"/>
            </a:endParaRPr>
          </a:p>
        </p:txBody>
      </p:sp>
      <p:sp>
        <p:nvSpPr>
          <p:cNvPr id="42" name="Rectangle 41"/>
          <p:cNvSpPr/>
          <p:nvPr/>
        </p:nvSpPr>
        <p:spPr>
          <a:xfrm>
            <a:off x="1656429" y="1893260"/>
            <a:ext cx="7251715"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Invest in preparation fo</a:t>
            </a:r>
            <a:r>
              <a:rPr lang="en-US" sz="2800" dirty="0" smtClean="0">
                <a:solidFill>
                  <a:srgbClr val="333333"/>
                </a:solidFill>
                <a:latin typeface="News Gothic MT"/>
                <a:cs typeface="News Gothic MT"/>
              </a:rPr>
              <a:t>r the sales process</a:t>
            </a:r>
            <a:endParaRPr lang="en-US" sz="2800" kern="1200" dirty="0">
              <a:solidFill>
                <a:srgbClr val="333333"/>
              </a:solidFill>
              <a:latin typeface="News Gothic MT"/>
              <a:cs typeface="News Gothic MT"/>
            </a:endParaRPr>
          </a:p>
        </p:txBody>
      </p:sp>
      <p:sp>
        <p:nvSpPr>
          <p:cNvPr id="47" name="Rectangle 46"/>
          <p:cNvSpPr/>
          <p:nvPr/>
        </p:nvSpPr>
        <p:spPr>
          <a:xfrm>
            <a:off x="1663686" y="2926306"/>
            <a:ext cx="758191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Better research yields better efficiency </a:t>
            </a:r>
            <a:endParaRPr lang="en-US" sz="2800" kern="1200" dirty="0">
              <a:solidFill>
                <a:srgbClr val="333333"/>
              </a:solidFill>
              <a:latin typeface="News Gothic MT"/>
              <a:cs typeface="News Gothic MT"/>
            </a:endParaRPr>
          </a:p>
        </p:txBody>
      </p:sp>
      <p:sp>
        <p:nvSpPr>
          <p:cNvPr id="52" name="Rectangle 51"/>
          <p:cNvSpPr/>
          <p:nvPr/>
        </p:nvSpPr>
        <p:spPr>
          <a:xfrm>
            <a:off x="1628412" y="3978356"/>
            <a:ext cx="5469074"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kern="1200" dirty="0" smtClean="0">
                <a:solidFill>
                  <a:srgbClr val="333333"/>
                </a:solidFill>
                <a:latin typeface="News Gothic MT"/>
                <a:cs typeface="News Gothic MT"/>
              </a:rPr>
              <a:t>Spend time with the right people</a:t>
            </a:r>
            <a:endParaRPr lang="en-US" sz="2800" kern="1200" dirty="0">
              <a:solidFill>
                <a:srgbClr val="333333"/>
              </a:solidFill>
              <a:latin typeface="News Gothic MT"/>
              <a:cs typeface="News Gothic MT"/>
            </a:endParaRPr>
          </a:p>
        </p:txBody>
      </p:sp>
      <p:grpSp>
        <p:nvGrpSpPr>
          <p:cNvPr id="3" name="Group 73"/>
          <p:cNvGrpSpPr/>
          <p:nvPr/>
        </p:nvGrpSpPr>
        <p:grpSpPr>
          <a:xfrm>
            <a:off x="0" y="669892"/>
            <a:ext cx="1559097" cy="1015998"/>
            <a:chOff x="0" y="1685892"/>
            <a:chExt cx="1559097" cy="1015998"/>
          </a:xfrm>
        </p:grpSpPr>
        <p:cxnSp>
          <p:nvCxnSpPr>
            <p:cNvPr id="76" name="Straight Connector 75"/>
            <p:cNvCxnSpPr/>
            <p:nvPr/>
          </p:nvCxnSpPr>
          <p:spPr>
            <a:xfrm>
              <a:off x="0" y="2248923"/>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627148" y="1787490"/>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TextBox 76"/>
            <p:cNvSpPr txBox="1"/>
            <p:nvPr/>
          </p:nvSpPr>
          <p:spPr>
            <a:xfrm>
              <a:off x="568497" y="1685892"/>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1</a:t>
              </a:r>
              <a:endParaRPr lang="en-US" sz="6000" dirty="0">
                <a:solidFill>
                  <a:srgbClr val="FFFFFF"/>
                </a:solidFill>
                <a:latin typeface="Franklin Gothic Book"/>
                <a:cs typeface="Franklin Gothic Book"/>
              </a:endParaRPr>
            </a:p>
          </p:txBody>
        </p:sp>
      </p:grpSp>
      <p:grpSp>
        <p:nvGrpSpPr>
          <p:cNvPr id="4" name="Group 77"/>
          <p:cNvGrpSpPr/>
          <p:nvPr/>
        </p:nvGrpSpPr>
        <p:grpSpPr>
          <a:xfrm>
            <a:off x="11816" y="1725569"/>
            <a:ext cx="1540472" cy="1015663"/>
            <a:chOff x="11816" y="2779669"/>
            <a:chExt cx="1540472" cy="1015663"/>
          </a:xfrm>
        </p:grpSpPr>
        <p:cxnSp>
          <p:nvCxnSpPr>
            <p:cNvPr id="80" name="Straight Connector 79"/>
            <p:cNvCxnSpPr/>
            <p:nvPr/>
          </p:nvCxnSpPr>
          <p:spPr>
            <a:xfrm>
              <a:off x="11816" y="3332765"/>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613564" y="2871332"/>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561688" y="2779669"/>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2</a:t>
              </a:r>
              <a:endParaRPr lang="en-US" sz="6000" dirty="0">
                <a:solidFill>
                  <a:srgbClr val="FFFFFF"/>
                </a:solidFill>
                <a:latin typeface="Franklin Gothic Book"/>
                <a:cs typeface="Franklin Gothic Book"/>
              </a:endParaRPr>
            </a:p>
          </p:txBody>
        </p:sp>
      </p:grpSp>
      <p:grpSp>
        <p:nvGrpSpPr>
          <p:cNvPr id="5" name="Group 81"/>
          <p:cNvGrpSpPr/>
          <p:nvPr/>
        </p:nvGrpSpPr>
        <p:grpSpPr>
          <a:xfrm>
            <a:off x="32714" y="2761377"/>
            <a:ext cx="1547281" cy="1015998"/>
            <a:chOff x="32714" y="3853576"/>
            <a:chExt cx="1547281" cy="1015998"/>
          </a:xfrm>
        </p:grpSpPr>
        <p:sp>
          <p:nvSpPr>
            <p:cNvPr id="83" name="Oval 8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4" name="Straight Connector 8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3</a:t>
              </a:r>
              <a:endParaRPr lang="en-US" sz="6000" dirty="0">
                <a:solidFill>
                  <a:srgbClr val="FFFFFF"/>
                </a:solidFill>
                <a:latin typeface="Franklin Gothic Book"/>
                <a:cs typeface="Franklin Gothic Book"/>
              </a:endParaRPr>
            </a:p>
          </p:txBody>
        </p:sp>
      </p:grpSp>
      <p:grpSp>
        <p:nvGrpSpPr>
          <p:cNvPr id="7" name="Group 85"/>
          <p:cNvGrpSpPr/>
          <p:nvPr/>
        </p:nvGrpSpPr>
        <p:grpSpPr>
          <a:xfrm>
            <a:off x="39412" y="3814071"/>
            <a:ext cx="1518186" cy="1015663"/>
            <a:chOff x="39412" y="5185665"/>
            <a:chExt cx="1518186" cy="1015663"/>
          </a:xfrm>
        </p:grpSpPr>
        <p:cxnSp>
          <p:nvCxnSpPr>
            <p:cNvPr id="88" name="Straight Connector 8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extBox 88"/>
            <p:cNvSpPr txBox="1"/>
            <p:nvPr/>
          </p:nvSpPr>
          <p:spPr>
            <a:xfrm>
              <a:off x="566998" y="5185665"/>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4</a:t>
              </a:r>
              <a:endParaRPr lang="en-US" sz="6000" dirty="0">
                <a:solidFill>
                  <a:srgbClr val="FFFFFF"/>
                </a:solidFill>
                <a:latin typeface="Franklin Gothic Book"/>
                <a:cs typeface="Franklin Gothic Book"/>
              </a:endParaRPr>
            </a:p>
          </p:txBody>
        </p:sp>
      </p:grpSp>
      <p:sp>
        <p:nvSpPr>
          <p:cNvPr id="27" name="Rectangle 26"/>
          <p:cNvSpPr/>
          <p:nvPr/>
        </p:nvSpPr>
        <p:spPr>
          <a:xfrm>
            <a:off x="1777985" y="2845827"/>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727186" y="5007287"/>
            <a:ext cx="6684447"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Work you high-rated leads hard</a:t>
            </a:r>
            <a:endParaRPr lang="en-US" sz="2800" kern="1200" dirty="0">
              <a:solidFill>
                <a:srgbClr val="333333"/>
              </a:solidFill>
              <a:latin typeface="News Gothic MT"/>
              <a:cs typeface="News Gothic MT"/>
            </a:endParaRPr>
          </a:p>
        </p:txBody>
      </p:sp>
      <p:sp>
        <p:nvSpPr>
          <p:cNvPr id="31" name="Rectangle 30"/>
          <p:cNvSpPr/>
          <p:nvPr/>
        </p:nvSpPr>
        <p:spPr>
          <a:xfrm>
            <a:off x="1691910" y="6012518"/>
            <a:ext cx="6684447" cy="573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b" anchorCtr="0">
            <a:noAutofit/>
          </a:bodyPr>
          <a:lstStyle/>
          <a:p>
            <a:pPr lvl="0" algn="l" defTabSz="1422400">
              <a:lnSpc>
                <a:spcPct val="90000"/>
              </a:lnSpc>
              <a:spcBef>
                <a:spcPct val="0"/>
              </a:spcBef>
              <a:spcAft>
                <a:spcPct val="35000"/>
              </a:spcAft>
            </a:pPr>
            <a:r>
              <a:rPr lang="en-US" sz="2800" dirty="0" smtClean="0">
                <a:solidFill>
                  <a:srgbClr val="333333"/>
                </a:solidFill>
                <a:latin typeface="News Gothic MT"/>
                <a:cs typeface="News Gothic MT"/>
              </a:rPr>
              <a:t>Keep great notes in SFDC</a:t>
            </a:r>
            <a:endParaRPr lang="en-US" sz="2800" kern="1200" dirty="0">
              <a:solidFill>
                <a:srgbClr val="333333"/>
              </a:solidFill>
              <a:latin typeface="News Gothic MT"/>
              <a:cs typeface="News Gothic MT"/>
            </a:endParaRPr>
          </a:p>
        </p:txBody>
      </p:sp>
      <p:grpSp>
        <p:nvGrpSpPr>
          <p:cNvPr id="8" name="Group 40"/>
          <p:cNvGrpSpPr/>
          <p:nvPr/>
        </p:nvGrpSpPr>
        <p:grpSpPr>
          <a:xfrm>
            <a:off x="45414" y="4793377"/>
            <a:ext cx="1547281" cy="1015998"/>
            <a:chOff x="32714" y="3853576"/>
            <a:chExt cx="1547281" cy="1015998"/>
          </a:xfrm>
        </p:grpSpPr>
        <p:sp>
          <p:nvSpPr>
            <p:cNvPr id="43" name="Oval 42"/>
            <p:cNvSpPr>
              <a:spLocks noChangeAspect="1"/>
            </p:cNvSpPr>
            <p:nvPr/>
          </p:nvSpPr>
          <p:spPr>
            <a:xfrm>
              <a:off x="634462" y="395517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4" name="Straight Connector 43"/>
            <p:cNvCxnSpPr/>
            <p:nvPr/>
          </p:nvCxnSpPr>
          <p:spPr>
            <a:xfrm>
              <a:off x="32714" y="4416607"/>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89395" y="3853576"/>
              <a:ext cx="990600" cy="1015663"/>
            </a:xfrm>
            <a:prstGeom prst="rect">
              <a:avLst/>
            </a:prstGeom>
            <a:noFill/>
          </p:spPr>
          <p:txBody>
            <a:bodyPr wrap="square" rtlCol="0">
              <a:spAutoFit/>
            </a:bodyPr>
            <a:lstStyle/>
            <a:p>
              <a:pPr algn="ctr"/>
              <a:r>
                <a:rPr lang="en-US" sz="6000" dirty="0" smtClean="0">
                  <a:solidFill>
                    <a:srgbClr val="FFFFFF"/>
                  </a:solidFill>
                  <a:latin typeface="Franklin Gothic Book"/>
                  <a:cs typeface="Franklin Gothic Book"/>
                </a:rPr>
                <a:t>5</a:t>
              </a:r>
              <a:endParaRPr lang="en-US" sz="6000" dirty="0">
                <a:solidFill>
                  <a:srgbClr val="FFFFFF"/>
                </a:solidFill>
                <a:latin typeface="Franklin Gothic Book"/>
                <a:cs typeface="Franklin Gothic Book"/>
              </a:endParaRPr>
            </a:p>
          </p:txBody>
        </p:sp>
      </p:grpSp>
      <p:grpSp>
        <p:nvGrpSpPr>
          <p:cNvPr id="9" name="Group 45"/>
          <p:cNvGrpSpPr/>
          <p:nvPr/>
        </p:nvGrpSpPr>
        <p:grpSpPr>
          <a:xfrm>
            <a:off x="39412" y="5833371"/>
            <a:ext cx="1518186" cy="1015663"/>
            <a:chOff x="39412" y="5185665"/>
            <a:chExt cx="1518186" cy="1015663"/>
          </a:xfrm>
        </p:grpSpPr>
        <p:cxnSp>
          <p:nvCxnSpPr>
            <p:cNvPr id="48" name="Straight Connector 47"/>
            <p:cNvCxnSpPr/>
            <p:nvPr/>
          </p:nvCxnSpPr>
          <p:spPr>
            <a:xfrm>
              <a:off x="39412" y="5720586"/>
              <a:ext cx="685800" cy="0"/>
            </a:xfrm>
            <a:prstGeom prst="line">
              <a:avLst/>
            </a:prstGeom>
            <a:ln w="5715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9" name="Oval 48"/>
            <p:cNvSpPr>
              <a:spLocks noChangeAspect="1"/>
            </p:cNvSpPr>
            <p:nvPr/>
          </p:nvSpPr>
          <p:spPr>
            <a:xfrm>
              <a:off x="641160" y="5259153"/>
              <a:ext cx="914400" cy="914400"/>
            </a:xfrm>
            <a:prstGeom prst="ellipse">
              <a:avLst/>
            </a:prstGeom>
            <a:solidFill>
              <a:srgbClr val="FF8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566998" y="5185665"/>
              <a:ext cx="990600" cy="1015663"/>
            </a:xfrm>
            <a:prstGeom prst="rect">
              <a:avLst/>
            </a:prstGeom>
            <a:noFill/>
          </p:spPr>
          <p:txBody>
            <a:bodyPr wrap="square" rtlCol="0">
              <a:spAutoFit/>
            </a:bodyPr>
            <a:lstStyle/>
            <a:p>
              <a:pPr algn="ctr"/>
              <a:r>
                <a:rPr lang="en-US" sz="6000" dirty="0">
                  <a:solidFill>
                    <a:srgbClr val="FFFFFF"/>
                  </a:solidFill>
                  <a:latin typeface="Franklin Gothic Book"/>
                  <a:cs typeface="Franklin Gothic Book"/>
                </a:rPr>
                <a:t>6</a:t>
              </a:r>
            </a:p>
          </p:txBody>
        </p:sp>
      </p:grpSp>
    </p:spTree>
    <p:extLst>
      <p:ext uri="{BB962C8B-B14F-4D97-AF65-F5344CB8AC3E}">
        <p14:creationId xmlns:p14="http://schemas.microsoft.com/office/powerpoint/2010/main" val="24841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584" y="914400"/>
            <a:ext cx="7086600" cy="1938992"/>
          </a:xfrm>
          <a:prstGeom prst="rect">
            <a:avLst/>
          </a:prstGeom>
          <a:noFill/>
        </p:spPr>
        <p:txBody>
          <a:bodyPr wrap="square" rtlCol="0">
            <a:spAutoFit/>
          </a:bodyPr>
          <a:lstStyle/>
          <a:p>
            <a:pPr marL="292100" indent="-292100" algn="ctr">
              <a:spcAft>
                <a:spcPts val="2400"/>
              </a:spcAft>
            </a:pPr>
            <a:r>
              <a:rPr lang="en-US" sz="12000" dirty="0" smtClean="0"/>
              <a:t>Activity</a:t>
            </a:r>
          </a:p>
        </p:txBody>
      </p:sp>
      <p:sp>
        <p:nvSpPr>
          <p:cNvPr id="3" name="TextBox 2"/>
          <p:cNvSpPr txBox="1"/>
          <p:nvPr/>
        </p:nvSpPr>
        <p:spPr>
          <a:xfrm>
            <a:off x="753297" y="422769"/>
            <a:ext cx="7848600" cy="707886"/>
          </a:xfrm>
          <a:prstGeom prst="rect">
            <a:avLst/>
          </a:prstGeom>
          <a:noFill/>
        </p:spPr>
        <p:txBody>
          <a:bodyPr wrap="square" rtlCol="0">
            <a:spAutoFit/>
          </a:bodyPr>
          <a:lstStyle/>
          <a:p>
            <a:pPr marL="292100" indent="-292100" algn="ctr">
              <a:spcAft>
                <a:spcPts val="600"/>
              </a:spcAft>
            </a:pPr>
            <a:r>
              <a:rPr lang="en-US" sz="4000" b="1" dirty="0" smtClean="0">
                <a:solidFill>
                  <a:srgbClr val="FF8125"/>
                </a:solidFill>
              </a:rPr>
              <a:t>Your success in sales is driven by</a:t>
            </a:r>
          </a:p>
        </p:txBody>
      </p:sp>
      <p:sp>
        <p:nvSpPr>
          <p:cNvPr id="5" name="TextBox 4"/>
          <p:cNvSpPr txBox="1"/>
          <p:nvPr/>
        </p:nvSpPr>
        <p:spPr>
          <a:xfrm>
            <a:off x="950733" y="3023521"/>
            <a:ext cx="7086600" cy="1246495"/>
          </a:xfrm>
          <a:prstGeom prst="rect">
            <a:avLst/>
          </a:prstGeom>
          <a:noFill/>
        </p:spPr>
        <p:txBody>
          <a:bodyPr wrap="square" rtlCol="0">
            <a:spAutoFit/>
          </a:bodyPr>
          <a:lstStyle/>
          <a:p>
            <a:pPr marL="292100" indent="-292100" algn="ctr">
              <a:spcAft>
                <a:spcPts val="2400"/>
              </a:spcAft>
            </a:pPr>
            <a:r>
              <a:rPr lang="en-US" sz="7500" b="1" dirty="0" smtClean="0"/>
              <a:t>Process</a:t>
            </a:r>
          </a:p>
        </p:txBody>
      </p:sp>
      <p:sp>
        <p:nvSpPr>
          <p:cNvPr id="6" name="TextBox 5"/>
          <p:cNvSpPr txBox="1"/>
          <p:nvPr/>
        </p:nvSpPr>
        <p:spPr>
          <a:xfrm>
            <a:off x="820151" y="4687042"/>
            <a:ext cx="7086600" cy="1015663"/>
          </a:xfrm>
          <a:prstGeom prst="rect">
            <a:avLst/>
          </a:prstGeom>
          <a:noFill/>
        </p:spPr>
        <p:txBody>
          <a:bodyPr wrap="square" rtlCol="0">
            <a:spAutoFit/>
          </a:bodyPr>
          <a:lstStyle/>
          <a:p>
            <a:pPr marL="292100" indent="-292100" algn="ctr">
              <a:spcAft>
                <a:spcPts val="2400"/>
              </a:spcAft>
            </a:pPr>
            <a:r>
              <a:rPr lang="en-US" sz="6000" dirty="0" smtClean="0"/>
              <a:t>Skills</a:t>
            </a:r>
            <a:endParaRPr lang="en-US" sz="6000" u="sng" dirty="0" smtClean="0"/>
          </a:p>
        </p:txBody>
      </p:sp>
      <p:pic>
        <p:nvPicPr>
          <p:cNvPr id="7" name="Picture 6"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Tree>
    <p:extLst>
      <p:ext uri="{BB962C8B-B14F-4D97-AF65-F5344CB8AC3E}">
        <p14:creationId xmlns:p14="http://schemas.microsoft.com/office/powerpoint/2010/main" val="849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val 3"/>
          <p:cNvSpPr/>
          <p:nvPr/>
        </p:nvSpPr>
        <p:spPr>
          <a:xfrm>
            <a:off x="-735494" y="3617843"/>
            <a:ext cx="3995530" cy="3657600"/>
          </a:xfrm>
          <a:prstGeom prst="ellipse">
            <a:avLst/>
          </a:prstGeom>
          <a:solidFill>
            <a:srgbClr val="FFB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5</a:t>
            </a:r>
            <a:endParaRPr lang="en-US" sz="9600" dirty="0"/>
          </a:p>
        </p:txBody>
      </p:sp>
      <p:sp>
        <p:nvSpPr>
          <p:cNvPr id="5" name="TextBox 4"/>
          <p:cNvSpPr txBox="1"/>
          <p:nvPr/>
        </p:nvSpPr>
        <p:spPr>
          <a:xfrm>
            <a:off x="1262271" y="1445965"/>
            <a:ext cx="7359020" cy="2308324"/>
          </a:xfrm>
          <a:prstGeom prst="rect">
            <a:avLst/>
          </a:prstGeom>
          <a:noFill/>
        </p:spPr>
        <p:txBody>
          <a:bodyPr wrap="square" rtlCol="0">
            <a:spAutoFit/>
          </a:bodyPr>
          <a:lstStyle/>
          <a:p>
            <a:pPr algn="ctr"/>
            <a:r>
              <a:rPr lang="en-US" sz="7200" dirty="0" smtClean="0">
                <a:solidFill>
                  <a:schemeClr val="bg1"/>
                </a:solidFill>
                <a:latin typeface="MV Boli" pitchFamily="2" charset="0"/>
                <a:cs typeface="MV Boli" pitchFamily="2" charset="0"/>
              </a:rPr>
              <a:t>Stats, Quotes, and Homework</a:t>
            </a:r>
            <a:endParaRPr lang="en-US" sz="7200" dirty="0">
              <a:solidFill>
                <a:schemeClr val="bg1"/>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itle 1"/>
          <p:cNvSpPr>
            <a:spLocks noGrp="1"/>
          </p:cNvSpPr>
          <p:nvPr>
            <p:ph type="title"/>
          </p:nvPr>
        </p:nvSpPr>
        <p:spPr/>
        <p:txBody>
          <a:bodyPr>
            <a:normAutofit fontScale="90000"/>
          </a:bodyPr>
          <a:lstStyle/>
          <a:p>
            <a:r>
              <a:rPr lang="en-US" dirty="0"/>
              <a:t>5 ‘touches’ to finalize 80% of  </a:t>
            </a:r>
            <a:r>
              <a:rPr lang="en-US" dirty="0" smtClean="0"/>
              <a:t>sales!</a:t>
            </a:r>
            <a:endParaRPr lang="en-US" dirty="0"/>
          </a:p>
        </p:txBody>
      </p:sp>
      <p:sp>
        <p:nvSpPr>
          <p:cNvPr id="3" name="Content Placeholder 2"/>
          <p:cNvSpPr>
            <a:spLocks noGrp="1"/>
          </p:cNvSpPr>
          <p:nvPr>
            <p:ph idx="1"/>
          </p:nvPr>
        </p:nvSpPr>
        <p:spPr>
          <a:xfrm>
            <a:off x="457200" y="1133529"/>
            <a:ext cx="8229600" cy="4525963"/>
          </a:xfrm>
        </p:spPr>
        <p:txBody>
          <a:bodyPr>
            <a:normAutofit/>
          </a:bodyPr>
          <a:lstStyle/>
          <a:p>
            <a:r>
              <a:rPr lang="en-US" dirty="0" smtClean="0"/>
              <a:t>2</a:t>
            </a:r>
            <a:r>
              <a:rPr lang="en-US" dirty="0"/>
              <a:t>% of sales are made on the 1st contact (touch).  These are usually people who have already done their research and know exactly what they </a:t>
            </a:r>
            <a:r>
              <a:rPr lang="en-US" dirty="0" smtClean="0"/>
              <a:t>want</a:t>
            </a:r>
          </a:p>
          <a:p>
            <a:r>
              <a:rPr lang="en-US" dirty="0" smtClean="0"/>
              <a:t>3</a:t>
            </a:r>
            <a:r>
              <a:rPr lang="en-US" dirty="0"/>
              <a:t>% of sales are made on the 2nd </a:t>
            </a:r>
            <a:r>
              <a:rPr lang="en-US" dirty="0" smtClean="0"/>
              <a:t>contact</a:t>
            </a:r>
            <a:endParaRPr lang="en-US" dirty="0"/>
          </a:p>
          <a:p>
            <a:r>
              <a:rPr lang="en-US" dirty="0" smtClean="0"/>
              <a:t>5</a:t>
            </a:r>
            <a:r>
              <a:rPr lang="en-US" dirty="0"/>
              <a:t>% of sales are made on the 3rd </a:t>
            </a:r>
            <a:r>
              <a:rPr lang="en-US" dirty="0" smtClean="0"/>
              <a:t>contact</a:t>
            </a:r>
            <a:endParaRPr lang="en-US" dirty="0"/>
          </a:p>
          <a:p>
            <a:r>
              <a:rPr lang="en-US" dirty="0" smtClean="0"/>
              <a:t>10</a:t>
            </a:r>
            <a:r>
              <a:rPr lang="en-US" dirty="0"/>
              <a:t>% of sales are made on the 4th </a:t>
            </a:r>
            <a:r>
              <a:rPr lang="en-US" dirty="0" smtClean="0"/>
              <a:t>contact</a:t>
            </a:r>
            <a:endParaRPr lang="en-US" dirty="0"/>
          </a:p>
          <a:p>
            <a:r>
              <a:rPr lang="en-US" dirty="0" smtClean="0"/>
              <a:t>80</a:t>
            </a:r>
            <a:r>
              <a:rPr lang="en-US" dirty="0"/>
              <a:t>% of sales are made on the 5th </a:t>
            </a:r>
            <a:r>
              <a:rPr lang="en-US" dirty="0" smtClean="0"/>
              <a:t>contact</a:t>
            </a:r>
            <a:endParaRPr lang="en-US" dirty="0"/>
          </a:p>
        </p:txBody>
      </p:sp>
    </p:spTree>
    <p:extLst>
      <p:ext uri="{BB962C8B-B14F-4D97-AF65-F5344CB8AC3E}">
        <p14:creationId xmlns:p14="http://schemas.microsoft.com/office/powerpoint/2010/main" val="31779101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334805"/>
            <a:ext cx="8534400" cy="5786199"/>
          </a:xfrm>
          <a:prstGeom prst="rect">
            <a:avLst/>
          </a:prstGeom>
          <a:noFill/>
        </p:spPr>
        <p:txBody>
          <a:bodyPr wrap="square" rtlCol="0">
            <a:spAutoFit/>
          </a:bodyPr>
          <a:lstStyle/>
          <a:p>
            <a:pPr marL="292100" indent="-292100">
              <a:spcAft>
                <a:spcPts val="2400"/>
              </a:spcAft>
              <a:buFont typeface="Arial" pitchFamily="34" charset="0"/>
              <a:buChar char="•"/>
            </a:pPr>
            <a:r>
              <a:rPr lang="en-US" sz="3000" i="1" dirty="0"/>
              <a:t>"Winning is not everything, but the effort to win is." </a:t>
            </a:r>
            <a:r>
              <a:rPr lang="en-US" sz="3000" i="1" dirty="0" smtClean="0"/>
              <a:t> - </a:t>
            </a:r>
            <a:r>
              <a:rPr lang="en-US" sz="3000" i="1" dirty="0" err="1" smtClean="0"/>
              <a:t>Zig</a:t>
            </a:r>
            <a:r>
              <a:rPr lang="en-US" sz="3000" i="1" dirty="0" smtClean="0"/>
              <a:t> </a:t>
            </a:r>
            <a:r>
              <a:rPr lang="en-US" sz="3000" i="1" dirty="0" err="1" smtClean="0"/>
              <a:t>Ziglar</a:t>
            </a:r>
            <a:endParaRPr lang="en-US" sz="3000" i="1" dirty="0" smtClean="0"/>
          </a:p>
          <a:p>
            <a:pPr marL="292100" indent="-292100">
              <a:spcAft>
                <a:spcPts val="2400"/>
              </a:spcAft>
              <a:buFont typeface="Arial" pitchFamily="34" charset="0"/>
              <a:buChar char="•"/>
            </a:pPr>
            <a:r>
              <a:rPr lang="en-US" sz="3000" i="1" dirty="0"/>
              <a:t>“Most of the important things in the world have been accomplished by people who have kept on trying when there seemed to be no hope at all.” – Dale Carnegie</a:t>
            </a:r>
          </a:p>
          <a:p>
            <a:pPr marL="292100" indent="-292100">
              <a:spcAft>
                <a:spcPts val="2400"/>
              </a:spcAft>
              <a:buFont typeface="Arial" pitchFamily="34" charset="0"/>
              <a:buChar char="•"/>
            </a:pPr>
            <a:r>
              <a:rPr lang="en-US" sz="3000" i="1" dirty="0" smtClean="0"/>
              <a:t>"</a:t>
            </a:r>
            <a:r>
              <a:rPr lang="en-US" sz="3000" i="1" dirty="0"/>
              <a:t>History has demonstrated that the most notable winners usually encountered heartbreaking obstacles before they triumphed. They won because they refused to become discouraged by their defeats." </a:t>
            </a:r>
            <a:r>
              <a:rPr lang="en-US" sz="3000" i="1" dirty="0" smtClean="0"/>
              <a:t>- Bertie </a:t>
            </a:r>
            <a:r>
              <a:rPr lang="en-US" sz="3000" i="1" dirty="0"/>
              <a:t>C. Forbes </a:t>
            </a:r>
            <a:endParaRPr lang="en-US" sz="3000" i="1" dirty="0" smtClean="0"/>
          </a:p>
        </p:txBody>
      </p:sp>
    </p:spTree>
    <p:extLst>
      <p:ext uri="{BB962C8B-B14F-4D97-AF65-F5344CB8AC3E}">
        <p14:creationId xmlns:p14="http://schemas.microsoft.com/office/powerpoint/2010/main" val="3744136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bossed sprocket.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2" name="TextBox 1"/>
          <p:cNvSpPr txBox="1"/>
          <p:nvPr/>
        </p:nvSpPr>
        <p:spPr>
          <a:xfrm>
            <a:off x="316013" y="334805"/>
            <a:ext cx="8534400" cy="6247864"/>
          </a:xfrm>
          <a:prstGeom prst="rect">
            <a:avLst/>
          </a:prstGeom>
          <a:noFill/>
        </p:spPr>
        <p:txBody>
          <a:bodyPr wrap="square" rtlCol="0">
            <a:spAutoFit/>
          </a:bodyPr>
          <a:lstStyle/>
          <a:p>
            <a:pPr marL="292100" indent="-292100">
              <a:spcAft>
                <a:spcPts val="2400"/>
              </a:spcAft>
              <a:buFont typeface="Arial" pitchFamily="34" charset="0"/>
              <a:buChar char="•"/>
            </a:pPr>
            <a:r>
              <a:rPr lang="en-US" sz="3000" dirty="0"/>
              <a:t>Schedule time in your Calendar for Prospecting</a:t>
            </a:r>
            <a:endParaRPr lang="en-US" sz="3000" dirty="0" smtClean="0"/>
          </a:p>
          <a:p>
            <a:pPr marL="292100" indent="-292100">
              <a:spcAft>
                <a:spcPts val="2400"/>
              </a:spcAft>
              <a:buFont typeface="Arial" pitchFamily="34" charset="0"/>
              <a:buChar char="•"/>
            </a:pPr>
            <a:r>
              <a:rPr lang="en-US" sz="3000" dirty="0" smtClean="0"/>
              <a:t>Research the </a:t>
            </a:r>
            <a:r>
              <a:rPr lang="en-US" sz="3000" dirty="0"/>
              <a:t>25 </a:t>
            </a:r>
            <a:r>
              <a:rPr lang="en-US" sz="3000" dirty="0" smtClean="0"/>
              <a:t>leads you generated last week.</a:t>
            </a:r>
          </a:p>
          <a:p>
            <a:pPr marL="292100" indent="-292100">
              <a:spcAft>
                <a:spcPts val="2400"/>
              </a:spcAft>
              <a:buFont typeface="Arial" pitchFamily="34" charset="0"/>
              <a:buChar char="•"/>
            </a:pPr>
            <a:r>
              <a:rPr lang="en-US" sz="3000" dirty="0" smtClean="0"/>
              <a:t> Create your Positioning Statement</a:t>
            </a:r>
          </a:p>
          <a:p>
            <a:pPr marL="292100" indent="-292100">
              <a:spcAft>
                <a:spcPts val="2400"/>
              </a:spcAft>
              <a:buFont typeface="Arial" pitchFamily="34" charset="0"/>
              <a:buChar char="•"/>
            </a:pPr>
            <a:r>
              <a:rPr lang="en-US" sz="3000" dirty="0"/>
              <a:t>Setup time with your Channel Account Manager (CAM) to review your </a:t>
            </a:r>
            <a:r>
              <a:rPr lang="en-US" sz="3000" dirty="0" smtClean="0"/>
              <a:t>research and Positioning Statement. </a:t>
            </a:r>
            <a:endParaRPr lang="en-US" sz="3000" dirty="0"/>
          </a:p>
          <a:p>
            <a:pPr marL="292100" indent="-292100">
              <a:spcAft>
                <a:spcPts val="2400"/>
              </a:spcAft>
              <a:buFont typeface="Arial" pitchFamily="34" charset="0"/>
              <a:buChar char="•"/>
            </a:pPr>
            <a:r>
              <a:rPr lang="en-US" sz="3000" dirty="0" smtClean="0"/>
              <a:t>Implement the email scripts in your CRM or other source (GMAIL/Outlook </a:t>
            </a:r>
            <a:r>
              <a:rPr lang="en-US" sz="3000" dirty="0" err="1" smtClean="0"/>
              <a:t>etc</a:t>
            </a:r>
            <a:r>
              <a:rPr lang="en-US" sz="3000" dirty="0" smtClean="0"/>
              <a:t>)</a:t>
            </a:r>
          </a:p>
          <a:p>
            <a:pPr marL="292100" indent="-292100">
              <a:spcAft>
                <a:spcPts val="2400"/>
              </a:spcAft>
              <a:buFont typeface="Arial" pitchFamily="34" charset="0"/>
              <a:buChar char="•"/>
            </a:pPr>
            <a:r>
              <a:rPr lang="en-US" sz="3000" dirty="0" smtClean="0"/>
              <a:t>Continue implementing the Inbound tactics as part of your product consulting.</a:t>
            </a:r>
          </a:p>
        </p:txBody>
      </p:sp>
    </p:spTree>
    <p:extLst>
      <p:ext uri="{BB962C8B-B14F-4D97-AF65-F5344CB8AC3E}">
        <p14:creationId xmlns:p14="http://schemas.microsoft.com/office/powerpoint/2010/main" val="2103823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cbeale\Desktop\Mark_your_Calenda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8" y="263471"/>
            <a:ext cx="4125208" cy="6292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mbossed sprocket.pn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5943601" y="4018394"/>
            <a:ext cx="3200400" cy="2839607"/>
          </a:xfrm>
          <a:prstGeom prst="rect">
            <a:avLst/>
          </a:prstGeom>
        </p:spPr>
      </p:pic>
      <p:sp>
        <p:nvSpPr>
          <p:cNvPr id="5" name="TextBox 4"/>
          <p:cNvSpPr txBox="1"/>
          <p:nvPr/>
        </p:nvSpPr>
        <p:spPr>
          <a:xfrm>
            <a:off x="3576806" y="897434"/>
            <a:ext cx="6493790" cy="3231654"/>
          </a:xfrm>
          <a:prstGeom prst="rect">
            <a:avLst/>
          </a:prstGeom>
          <a:noFill/>
        </p:spPr>
        <p:txBody>
          <a:bodyPr wrap="square" rtlCol="0">
            <a:spAutoFit/>
          </a:bodyPr>
          <a:lstStyle/>
          <a:p>
            <a:pPr marL="292100" indent="-292100">
              <a:spcAft>
                <a:spcPts val="2400"/>
              </a:spcAft>
              <a:buFont typeface="Arial" pitchFamily="34" charset="0"/>
              <a:buChar char="•"/>
            </a:pPr>
            <a:r>
              <a:rPr lang="en-US" sz="3600" dirty="0" smtClean="0"/>
              <a:t>Tuesday, January 31</a:t>
            </a:r>
          </a:p>
          <a:p>
            <a:pPr marL="292100" indent="-292100">
              <a:spcAft>
                <a:spcPts val="2400"/>
              </a:spcAft>
              <a:buFont typeface="Arial" pitchFamily="34" charset="0"/>
              <a:buChar char="•"/>
            </a:pPr>
            <a:r>
              <a:rPr lang="en-US" sz="3600" dirty="0" smtClean="0"/>
              <a:t>11 AM US EST</a:t>
            </a:r>
          </a:p>
          <a:p>
            <a:pPr marL="292100" indent="-292100">
              <a:spcAft>
                <a:spcPts val="2400"/>
              </a:spcAft>
              <a:buFont typeface="Arial" pitchFamily="34" charset="0"/>
              <a:buChar char="•"/>
            </a:pPr>
            <a:r>
              <a:rPr lang="en-US" sz="3600" dirty="0" smtClean="0"/>
              <a:t>Next Topic – “Connecting </a:t>
            </a:r>
          </a:p>
          <a:p>
            <a:pPr>
              <a:spcAft>
                <a:spcPts val="2400"/>
              </a:spcAft>
            </a:pPr>
            <a:r>
              <a:rPr lang="en-US" sz="3600" dirty="0"/>
              <a:t> </a:t>
            </a:r>
            <a:r>
              <a:rPr lang="en-US" sz="3600" dirty="0" smtClean="0"/>
              <a:t>and Qualifying”  </a:t>
            </a:r>
          </a:p>
        </p:txBody>
      </p:sp>
    </p:spTree>
    <p:extLst>
      <p:ext uri="{BB962C8B-B14F-4D97-AF65-F5344CB8AC3E}">
        <p14:creationId xmlns:p14="http://schemas.microsoft.com/office/powerpoint/2010/main" val="16645926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15" y="3560485"/>
            <a:ext cx="4200811" cy="592415"/>
          </a:xfrm>
        </p:spPr>
        <p:txBody>
          <a:bodyPr/>
          <a:lstStyle/>
          <a:p>
            <a:r>
              <a:rPr lang="en-US" sz="4400" dirty="0" smtClean="0"/>
              <a:t>Questions?</a:t>
            </a:r>
            <a:endParaRPr lang="en-US" sz="4400" dirty="0"/>
          </a:p>
        </p:txBody>
      </p:sp>
    </p:spTree>
    <p:extLst>
      <p:ext uri="{BB962C8B-B14F-4D97-AF65-F5344CB8AC3E}">
        <p14:creationId xmlns:p14="http://schemas.microsoft.com/office/powerpoint/2010/main" val="381033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srcRect b="1921"/>
          <a:stretch/>
        </p:blipFill>
        <p:spPr bwMode="auto">
          <a:xfrm>
            <a:off x="-49718" y="0"/>
            <a:ext cx="9193718" cy="6858000"/>
          </a:xfrm>
          <a:prstGeom prst="rect">
            <a:avLst/>
          </a:prstGeom>
          <a:noFill/>
          <a:ln w="9525">
            <a:noFill/>
            <a:miter lim="800000"/>
            <a:headEnd/>
            <a:tailEnd/>
          </a:ln>
        </p:spPr>
      </p:pic>
    </p:spTree>
    <p:extLst>
      <p:ext uri="{BB962C8B-B14F-4D97-AF65-F5344CB8AC3E}">
        <p14:creationId xmlns:p14="http://schemas.microsoft.com/office/powerpoint/2010/main" val="274108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beale\Desktop\Aviary linkedin-com Pict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09210" cy="4912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srcRect/>
          <a:stretch>
            <a:fillRect/>
          </a:stretch>
        </p:blipFill>
        <p:spPr bwMode="auto">
          <a:xfrm>
            <a:off x="3145294" y="3766086"/>
            <a:ext cx="5977191" cy="3076575"/>
          </a:xfrm>
          <a:prstGeom prst="rect">
            <a:avLst/>
          </a:prstGeom>
          <a:noFill/>
          <a:ln w="9525">
            <a:noFill/>
            <a:miter lim="800000"/>
            <a:headEnd/>
            <a:tailEnd/>
          </a:ln>
        </p:spPr>
      </p:pic>
    </p:spTree>
    <p:extLst>
      <p:ext uri="{BB962C8B-B14F-4D97-AF65-F5344CB8AC3E}">
        <p14:creationId xmlns:p14="http://schemas.microsoft.com/office/powerpoint/2010/main" val="125466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hecampingmachine.com/sitebuildercontent/sitebuilderpictures/Photogallery1/SWOpportunity.gif"/>
          <p:cNvPicPr>
            <a:picLocks noChangeAspect="1" noChangeArrowheads="1"/>
          </p:cNvPicPr>
          <p:nvPr/>
        </p:nvPicPr>
        <p:blipFill>
          <a:blip r:embed="rId3" cstate="print"/>
          <a:srcRect/>
          <a:stretch>
            <a:fillRect/>
          </a:stretch>
        </p:blipFill>
        <p:spPr bwMode="auto">
          <a:xfrm>
            <a:off x="-1" y="0"/>
            <a:ext cx="9202115" cy="6858000"/>
          </a:xfrm>
          <a:prstGeom prst="rect">
            <a:avLst/>
          </a:prstGeom>
          <a:noFill/>
        </p:spPr>
      </p:pic>
    </p:spTree>
    <p:extLst>
      <p:ext uri="{BB962C8B-B14F-4D97-AF65-F5344CB8AC3E}">
        <p14:creationId xmlns:p14="http://schemas.microsoft.com/office/powerpoint/2010/main" val="178647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46" y="528319"/>
            <a:ext cx="2888231" cy="377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869" y="1871514"/>
            <a:ext cx="2868612" cy="367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704" y="2741965"/>
            <a:ext cx="2954655" cy="379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3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11 HubSpot Theme">
  <a:themeElements>
    <a:clrScheme name="HubSpot 2011 Colors">
      <a:dk1>
        <a:srgbClr val="434343"/>
      </a:dk1>
      <a:lt1>
        <a:srgbClr val="FFFFFF"/>
      </a:lt1>
      <a:dk2>
        <a:srgbClr val="E36F1E"/>
      </a:dk2>
      <a:lt2>
        <a:srgbClr val="FFFFFF"/>
      </a:lt2>
      <a:accent1>
        <a:srgbClr val="71AADC"/>
      </a:accent1>
      <a:accent2>
        <a:srgbClr val="FF8125"/>
      </a:accent2>
      <a:accent3>
        <a:srgbClr val="FFB726"/>
      </a:accent3>
      <a:accent4>
        <a:srgbClr val="69D2E7"/>
      </a:accent4>
      <a:accent5>
        <a:srgbClr val="A7DBD8"/>
      </a:accent5>
      <a:accent6>
        <a:srgbClr val="44545E"/>
      </a:accent6>
      <a:hlink>
        <a:srgbClr val="589CEB"/>
      </a:hlink>
      <a:folHlink>
        <a:srgbClr val="4C545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F1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ap="rnd" cmpd="sng">
          <a:solidFill>
            <a:srgbClr val="434343"/>
          </a:solidFill>
          <a:prstDash val="sysDot"/>
          <a:headEnd type="oval" w="sm" len="sm"/>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bSpot">
  <a:themeElements>
    <a:clrScheme name="HubSpot - IMU">
      <a:dk1>
        <a:srgbClr val="4C545B"/>
      </a:dk1>
      <a:lt1>
        <a:srgbClr val="FFFFFF"/>
      </a:lt1>
      <a:dk2>
        <a:srgbClr val="4B9FD3"/>
      </a:dk2>
      <a:lt2>
        <a:srgbClr val="262A2D"/>
      </a:lt2>
      <a:accent1>
        <a:srgbClr val="AFB845"/>
      </a:accent1>
      <a:accent2>
        <a:srgbClr val="FF8125"/>
      </a:accent2>
      <a:accent3>
        <a:srgbClr val="FFFFFF"/>
      </a:accent3>
      <a:accent4>
        <a:srgbClr val="3E4E5B"/>
      </a:accent4>
      <a:accent5>
        <a:srgbClr val="D4D8B0"/>
      </a:accent5>
      <a:accent6>
        <a:srgbClr val="E25224"/>
      </a:accent6>
      <a:hlink>
        <a:srgbClr val="4B9FD3"/>
      </a:hlink>
      <a:folHlink>
        <a:srgbClr val="E62617"/>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bSpot">
  <a:themeElements>
    <a:clrScheme name="HubSpot - IMU">
      <a:dk1>
        <a:srgbClr val="4C545B"/>
      </a:dk1>
      <a:lt1>
        <a:srgbClr val="FFFFFF"/>
      </a:lt1>
      <a:dk2>
        <a:srgbClr val="4B9FD3"/>
      </a:dk2>
      <a:lt2>
        <a:srgbClr val="262A2D"/>
      </a:lt2>
      <a:accent1>
        <a:srgbClr val="D9DCDF"/>
      </a:accent1>
      <a:accent2>
        <a:srgbClr val="FF8125"/>
      </a:accent2>
      <a:accent3>
        <a:srgbClr val="FFFFFF"/>
      </a:accent3>
      <a:accent4>
        <a:srgbClr val="3E4E5B"/>
      </a:accent4>
      <a:accent5>
        <a:srgbClr val="D4D8B0"/>
      </a:accent5>
      <a:accent6>
        <a:srgbClr val="AFB845"/>
      </a:accent6>
      <a:hlink>
        <a:srgbClr val="4B9FD3"/>
      </a:hlink>
      <a:folHlink>
        <a:srgbClr val="E25224"/>
      </a:folHlink>
    </a:clrScheme>
    <a:fontScheme name="Sanov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20796</TotalTime>
  <Words>5531</Words>
  <Application>Microsoft Office PowerPoint</Application>
  <PresentationFormat>On-screen Show (4:3)</PresentationFormat>
  <Paragraphs>584</Paragraphs>
  <Slides>58</Slides>
  <Notes>58</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2011 HubSpot Theme</vt:lpstr>
      <vt:lpstr>HubSpot</vt:lpstr>
      <vt:lpstr>1_HubSpot</vt:lpstr>
      <vt:lpstr>Researching Leads and Prospecting</vt:lpstr>
      <vt:lpstr>Nice to Meet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Inbound Marketing Sales Methodology</vt:lpstr>
      <vt:lpstr>PowerPoint Presentation</vt:lpstr>
      <vt:lpstr>PowerPoint Presentation</vt:lpstr>
      <vt:lpstr>What you’re looking to accomplish</vt:lpstr>
      <vt:lpstr>Things to keep in mind</vt:lpstr>
      <vt:lpstr>PowerPoint Presentation</vt:lpstr>
      <vt:lpstr>PowerPoint Presentation</vt:lpstr>
      <vt:lpstr>LinkedIn</vt:lpstr>
      <vt:lpstr>PowerPoint Presentation</vt:lpstr>
      <vt:lpstr>Twitter</vt:lpstr>
      <vt:lpstr>Marketing Grader</vt:lpstr>
      <vt:lpstr>HubSpot Lead Intelligence</vt:lpstr>
      <vt:lpstr>HubSpot Competitors Report</vt:lpstr>
      <vt:lpstr>PowerPoint Presentation</vt:lpstr>
      <vt:lpstr>PowerPoint Presentation</vt:lpstr>
      <vt:lpstr>PowerPoint Presentation</vt:lpstr>
      <vt:lpstr>PowerPoint Presentation</vt:lpstr>
      <vt:lpstr>PowerPoint Presentation</vt:lpstr>
      <vt:lpstr>What are Positioning Statements?</vt:lpstr>
      <vt:lpstr>Positioning Statement Framework – Example 1</vt:lpstr>
      <vt:lpstr>Another Example</vt:lpstr>
      <vt:lpstr>Sample Positioning Statement</vt:lpstr>
      <vt:lpstr>Ready to Start Prospecting</vt:lpstr>
      <vt:lpstr>PowerPoint Presentation</vt:lpstr>
      <vt:lpstr>Attempting to Connect – Basho Sequence</vt:lpstr>
      <vt:lpstr>BASHO Voicemail 1</vt:lpstr>
      <vt:lpstr>BASHO Voicemail 2</vt:lpstr>
      <vt:lpstr>BASHO Voicemail 3</vt:lpstr>
      <vt:lpstr>BASHO Voicemail 4</vt:lpstr>
      <vt:lpstr>PowerPoint Presentation</vt:lpstr>
      <vt:lpstr>BASHO Voicemail 5</vt:lpstr>
      <vt:lpstr>PowerPoint Presentation</vt:lpstr>
      <vt:lpstr>Connecting with Networking Leads (Email)</vt:lpstr>
      <vt:lpstr>PowerPoint Presentation</vt:lpstr>
      <vt:lpstr>Lead Ratings</vt:lpstr>
      <vt:lpstr>How much effort based on rating?</vt:lpstr>
      <vt:lpstr>PowerPoint Presentation</vt:lpstr>
      <vt:lpstr>PowerPoint Presentation</vt:lpstr>
      <vt:lpstr>PowerPoint Presentation</vt:lpstr>
      <vt:lpstr>PowerPoint Presentation</vt:lpstr>
      <vt:lpstr>PowerPoint Presentation</vt:lpstr>
      <vt:lpstr>5 ‘touches’ to finalize 80% of  sales!</vt:lpstr>
      <vt:lpstr>PowerPoint Presentation</vt:lpstr>
      <vt:lpstr>PowerPoint Presentation</vt:lpstr>
      <vt:lpstr>PowerPoint Presentation</vt:lpstr>
      <vt:lpstr>Questions?</vt:lpstr>
    </vt:vector>
  </TitlesOfParts>
  <Company>HubSpot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Kagan</dc:creator>
  <cp:lastModifiedBy>Deirdre Perry</cp:lastModifiedBy>
  <cp:revision>553</cp:revision>
  <cp:lastPrinted>2012-01-24T15:04:43Z</cp:lastPrinted>
  <dcterms:created xsi:type="dcterms:W3CDTF">2011-06-03T19:43:14Z</dcterms:created>
  <dcterms:modified xsi:type="dcterms:W3CDTF">2013-04-29T20:05:14Z</dcterms:modified>
</cp:coreProperties>
</file>