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46"/>
  </p:notesMasterIdLst>
  <p:sldIdLst>
    <p:sldId id="289" r:id="rId4"/>
    <p:sldId id="531" r:id="rId5"/>
    <p:sldId id="617" r:id="rId6"/>
    <p:sldId id="637" r:id="rId7"/>
    <p:sldId id="619" r:id="rId8"/>
    <p:sldId id="458" r:id="rId9"/>
    <p:sldId id="496" r:id="rId10"/>
    <p:sldId id="492" r:id="rId11"/>
    <p:sldId id="533" r:id="rId12"/>
    <p:sldId id="679" r:id="rId13"/>
    <p:sldId id="646" r:id="rId14"/>
    <p:sldId id="497" r:id="rId15"/>
    <p:sldId id="638" r:id="rId16"/>
    <p:sldId id="683" r:id="rId17"/>
    <p:sldId id="639" r:id="rId18"/>
    <p:sldId id="687" r:id="rId19"/>
    <p:sldId id="663" r:id="rId20"/>
    <p:sldId id="686" r:id="rId21"/>
    <p:sldId id="662" r:id="rId22"/>
    <p:sldId id="642" r:id="rId23"/>
    <p:sldId id="645" r:id="rId24"/>
    <p:sldId id="657" r:id="rId25"/>
    <p:sldId id="653" r:id="rId26"/>
    <p:sldId id="649" r:id="rId27"/>
    <p:sldId id="650" r:id="rId28"/>
    <p:sldId id="651" r:id="rId29"/>
    <p:sldId id="627" r:id="rId30"/>
    <p:sldId id="656" r:id="rId31"/>
    <p:sldId id="499" r:id="rId32"/>
    <p:sldId id="678" r:id="rId33"/>
    <p:sldId id="548" r:id="rId34"/>
    <p:sldId id="546" r:id="rId35"/>
    <p:sldId id="547" r:id="rId36"/>
    <p:sldId id="479" r:id="rId37"/>
    <p:sldId id="630" r:id="rId38"/>
    <p:sldId id="666" r:id="rId39"/>
    <p:sldId id="667" r:id="rId40"/>
    <p:sldId id="674" r:id="rId41"/>
    <p:sldId id="676" r:id="rId42"/>
    <p:sldId id="677" r:id="rId43"/>
    <p:sldId id="682" r:id="rId44"/>
    <p:sldId id="668"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25"/>
    <a:srgbClr val="E36F1E"/>
    <a:srgbClr val="FFB726"/>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67899" autoAdjust="0"/>
  </p:normalViewPr>
  <p:slideViewPr>
    <p:cSldViewPr snapToGrid="0" snapToObjects="1" showGuides="1">
      <p:cViewPr>
        <p:scale>
          <a:sx n="15" d="100"/>
          <a:sy n="15" d="100"/>
        </p:scale>
        <p:origin x="-96" y="-192"/>
      </p:cViewPr>
      <p:guideLst>
        <p:guide orient="horz"/>
        <p:guide pos="1983"/>
      </p:guideLst>
    </p:cSldViewPr>
  </p:slideViewPr>
  <p:outlineViewPr>
    <p:cViewPr>
      <p:scale>
        <a:sx n="33" d="100"/>
        <a:sy n="33" d="100"/>
      </p:scale>
      <p:origin x="48" y="451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David:</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 and </a:t>
            </a:r>
            <a:r>
              <a:rPr lang="es-ES" baseline="0" dirty="0" err="1" smtClean="0"/>
              <a:t>independent</a:t>
            </a:r>
            <a:r>
              <a:rPr lang="es-ES" baseline="0" dirty="0" smtClean="0"/>
              <a:t> marketing </a:t>
            </a:r>
            <a:r>
              <a:rPr lang="es-ES" baseline="0" dirty="0" err="1" smtClean="0"/>
              <a:t>professionals</a:t>
            </a:r>
            <a:r>
              <a:rPr lang="es-ES" baseline="0" dirty="0" smtClean="0"/>
              <a:t>.</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David </a:t>
            </a:r>
            <a:r>
              <a:rPr lang="es-ES" baseline="0" dirty="0" err="1" smtClean="0"/>
              <a:t>Weinhaus</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David:</a:t>
            </a:r>
          </a:p>
          <a:p>
            <a:endParaRPr lang="en-US" baseline="0" dirty="0" smtClean="0"/>
          </a:p>
          <a:p>
            <a:r>
              <a:rPr lang="en-US" dirty="0" smtClean="0"/>
              <a:t>Now any sales</a:t>
            </a:r>
            <a:r>
              <a:rPr lang="en-US" baseline="0" dirty="0" smtClean="0"/>
              <a:t> process is going to have objections and pushbacks and we understand that. So to help outline these we have a little bonus for you!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p>
          <a:p>
            <a:endParaRPr lang="en-US" dirty="0" smtClean="0"/>
          </a:p>
          <a:p>
            <a:r>
              <a:rPr lang="en-US" dirty="0" smtClean="0"/>
              <a:t>Corey</a:t>
            </a:r>
            <a:r>
              <a:rPr lang="en-US" baseline="0" dirty="0" smtClean="0"/>
              <a:t> and I are going to role play an IMA. Between the two of us we’ve been on almost 1,000 of these so what we’ve done is compile some typical objections, attitudes </a:t>
            </a:r>
            <a:r>
              <a:rPr lang="en-US" baseline="0" dirty="0" err="1" smtClean="0"/>
              <a:t>etc</a:t>
            </a:r>
            <a:r>
              <a:rPr lang="en-US" baseline="0" dirty="0" smtClean="0"/>
              <a:t> that you’ll face and we’ll show you exactly how to work through it on the role play.</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11</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Ok so let’s talk a little bit about the actual purpose of an IMA and what it’s really all about from your eyes.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Corey:</a:t>
            </a:r>
          </a:p>
          <a:p>
            <a:pPr defTabSz="465887">
              <a:defRPr/>
            </a:pPr>
            <a:endParaRPr lang="en-US" dirty="0" smtClean="0"/>
          </a:p>
          <a:p>
            <a:pPr defTabSz="465887">
              <a:defRPr/>
            </a:pPr>
            <a:r>
              <a:rPr lang="en-US" dirty="0" smtClean="0"/>
              <a:t>The IMA is a discovery call framed around the idea of a strategic business conversation in which you are attempting to gain an in-depth understanding of a prospect business goals, their plans to achieve those goal.  What stands in their way to achieving those goals.  And, the timeline in which they need to achieve them.</a:t>
            </a:r>
          </a:p>
          <a:p>
            <a:pPr defTabSz="465887">
              <a:defRPr/>
            </a:pPr>
            <a:endParaRPr lang="en-US" dirty="0" smtClean="0"/>
          </a:p>
          <a:p>
            <a:r>
              <a:rPr lang="en-US" baseline="0" dirty="0" smtClean="0"/>
              <a:t>Before we get into it, I want to make sure you grasp the challenge that you’re facing. </a:t>
            </a:r>
          </a:p>
          <a:p>
            <a:endParaRPr lang="en-US" baseline="0" dirty="0" smtClean="0"/>
          </a:p>
          <a:p>
            <a:r>
              <a:rPr lang="en-US" baseline="0" dirty="0" smtClean="0"/>
              <a:t>You need to inspire and then manage a whole </a:t>
            </a:r>
            <a:r>
              <a:rPr lang="en-US" baseline="0" dirty="0" err="1" smtClean="0"/>
              <a:t>lotta</a:t>
            </a:r>
            <a:r>
              <a:rPr lang="en-US" baseline="0" dirty="0" smtClean="0"/>
              <a:t> change in a short period of time, don’t worry it’s totally achievable. </a:t>
            </a:r>
          </a:p>
          <a:p>
            <a:endParaRPr lang="en-US" baseline="0" dirty="0" smtClean="0"/>
          </a:p>
          <a:p>
            <a:r>
              <a:rPr lang="en-US" baseline="0" dirty="0" smtClean="0"/>
              <a:t>You need to tell your prospect that you’re going to rock their world. You’re going to ask them to make an investment in time and money. You’re going to ask them to reallocate funds and stop doing some of the stuff they’ve been doing for decades. You’re going to have to get sales and marketing in a room together and make them set goals that they agree to hold each other accountable to. You’re going to ask them to publish information that they’ve long used as a competitive advantage in 1:1 solution selling situations. You’re going to ask them to let people leave comments on their website and invite their prospects to connect with them on the same site where their college son talks about his fraternity parties. </a:t>
            </a:r>
          </a:p>
          <a:p>
            <a:endParaRPr lang="en-US" baseline="0" dirty="0" smtClean="0"/>
          </a:p>
          <a:p>
            <a:r>
              <a:rPr lang="en-US" baseline="0" dirty="0" smtClean="0"/>
              <a:t>This is a huge change. But, for many companies, it’s an absolute necessity. </a:t>
            </a:r>
          </a:p>
          <a:p>
            <a:endParaRPr lang="en-US" baseline="0" dirty="0" smtClean="0"/>
          </a:p>
          <a:p>
            <a:r>
              <a:rPr lang="en-US" baseline="0" dirty="0" smtClean="0"/>
              <a:t>And it’s our job to identify which companies need and are willing to change. Then, help them make the change. </a:t>
            </a:r>
          </a:p>
          <a:p>
            <a:pPr defTabSz="465887">
              <a:defRPr/>
            </a:pPr>
            <a:endParaRPr lang="en-US" dirty="0" smtClean="0"/>
          </a:p>
          <a:p>
            <a:pPr defTabSz="465887">
              <a:defRPr/>
            </a:pPr>
            <a:endParaRPr lang="en-US" dirty="0" smtClean="0"/>
          </a:p>
          <a:p>
            <a:pPr defTabSz="465887">
              <a:defRPr/>
            </a:pPr>
            <a:endParaRPr lang="en-US" dirty="0" smtClean="0"/>
          </a:p>
          <a:p>
            <a:r>
              <a:rPr lang="en-US" dirty="0" smtClean="0"/>
              <a:t>Inbound Marketing Requires:</a:t>
            </a:r>
          </a:p>
          <a:p>
            <a:pPr lvl="1">
              <a:buFont typeface="Arial" pitchFamily="34" charset="0"/>
              <a:buChar char="•"/>
            </a:pPr>
            <a:r>
              <a:rPr lang="en-US" dirty="0" smtClean="0"/>
              <a:t>An investment in time </a:t>
            </a:r>
          </a:p>
          <a:p>
            <a:pPr lvl="1">
              <a:buFont typeface="Arial" pitchFamily="34" charset="0"/>
              <a:buChar char="•"/>
            </a:pPr>
            <a:r>
              <a:rPr lang="en-US" dirty="0" smtClean="0">
                <a:latin typeface="+mn-lt"/>
              </a:rPr>
              <a:t>An investment in money</a:t>
            </a:r>
          </a:p>
          <a:p>
            <a:pPr lvl="1">
              <a:buFont typeface="Arial" pitchFamily="34" charset="0"/>
              <a:buChar char="•"/>
            </a:pPr>
            <a:r>
              <a:rPr lang="en-US" dirty="0" smtClean="0">
                <a:latin typeface="+mn-lt"/>
              </a:rPr>
              <a:t>Willingness to change what’s worked for them during the last 4 decades.  </a:t>
            </a:r>
          </a:p>
          <a:p>
            <a:pPr lvl="1">
              <a:buFont typeface="Arial" pitchFamily="34" charset="0"/>
              <a:buChar char="•"/>
            </a:pPr>
            <a:r>
              <a:rPr lang="en-US" dirty="0" smtClean="0">
                <a:latin typeface="+mn-lt"/>
              </a:rPr>
              <a:t>Aligning sales and marketing</a:t>
            </a:r>
          </a:p>
          <a:p>
            <a:pPr lvl="1">
              <a:buFont typeface="Arial" pitchFamily="34" charset="0"/>
              <a:buChar char="•"/>
            </a:pPr>
            <a:r>
              <a:rPr lang="en-US" dirty="0" smtClean="0">
                <a:latin typeface="+mn-lt"/>
              </a:rPr>
              <a:t>Changing marketing’s daily activities</a:t>
            </a:r>
          </a:p>
          <a:p>
            <a:pPr lvl="1">
              <a:buFont typeface="Arial" pitchFamily="34" charset="0"/>
              <a:buChar char="•"/>
            </a:pPr>
            <a:r>
              <a:rPr lang="en-US" dirty="0" smtClean="0">
                <a:latin typeface="+mn-lt"/>
              </a:rPr>
              <a:t>Changing sale’s approach</a:t>
            </a:r>
          </a:p>
          <a:p>
            <a:pPr lvl="1">
              <a:buFont typeface="Arial" pitchFamily="34" charset="0"/>
              <a:buChar char="•"/>
            </a:pPr>
            <a:r>
              <a:rPr lang="en-US" dirty="0" smtClean="0">
                <a:latin typeface="+mn-lt"/>
              </a:rPr>
              <a:t>Creating and publishing valuable content. </a:t>
            </a:r>
          </a:p>
          <a:p>
            <a:pPr lvl="1">
              <a:buFont typeface="Arial" pitchFamily="34" charset="0"/>
              <a:buChar char="•"/>
            </a:pPr>
            <a:r>
              <a:rPr lang="en-US" dirty="0" smtClean="0">
                <a:latin typeface="+mn-lt"/>
              </a:rPr>
              <a:t>Giving away valuable information. </a:t>
            </a:r>
          </a:p>
          <a:p>
            <a:pPr lvl="1">
              <a:buFont typeface="Arial" pitchFamily="34" charset="0"/>
              <a:buChar char="•"/>
            </a:pPr>
            <a:r>
              <a:rPr lang="en-US" dirty="0" smtClean="0">
                <a:latin typeface="+mn-lt"/>
              </a:rPr>
              <a:t>Letting people post comments on your website.</a:t>
            </a:r>
          </a:p>
          <a:p>
            <a:pPr lvl="1">
              <a:buFont typeface="Arial" pitchFamily="34" charset="0"/>
              <a:buChar char="•"/>
            </a:pPr>
            <a:r>
              <a:rPr lang="en-US" dirty="0" smtClean="0">
                <a:latin typeface="+mn-lt"/>
              </a:rPr>
              <a:t>Responding to people on Facebook &amp; Twitter…</a:t>
            </a:r>
          </a:p>
          <a:p>
            <a:pPr lvl="1">
              <a:buFont typeface="Arial" pitchFamily="34" charset="0"/>
              <a:buChar char="•"/>
            </a:pPr>
            <a:r>
              <a:rPr lang="en-US" u="sng" dirty="0" smtClean="0">
                <a:latin typeface="+mn-lt"/>
              </a:rPr>
              <a:t>Lots of other stuff that is scary and crazy! </a:t>
            </a:r>
          </a:p>
          <a:p>
            <a:pPr defTabSz="465887">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13</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It’s </a:t>
            </a:r>
            <a:r>
              <a:rPr lang="en-US" dirty="0"/>
              <a:t>not a dog and pony show. It’s not about show up and throw </a:t>
            </a:r>
            <a:r>
              <a:rPr lang="en-US" dirty="0" smtClean="0"/>
              <a:t>up all this awesome free stuff you already know about their business based on analytical proof and intelligence. </a:t>
            </a:r>
            <a:r>
              <a:rPr lang="en-US" dirty="0"/>
              <a:t>You are showing the tools, but you are most importantly tying the tool values back to their needs and tying-down the prospect at each stage of the game.</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14</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p>
          <a:p>
            <a:endParaRPr lang="en-US" dirty="0" smtClean="0"/>
          </a:p>
          <a:p>
            <a:r>
              <a:rPr lang="en-US" baseline="0" dirty="0" smtClean="0"/>
              <a:t>Overall, the objective to continue to advance the sales process (meaning you properly qualify this as someone to spend more time with), but it’s critical that the right approach is taken so you also build credibility and trust so that person is willing to divulge the right kind of information to you.</a:t>
            </a:r>
          </a:p>
          <a:p>
            <a:endParaRPr lang="en-US" baseline="0" dirty="0" smtClean="0"/>
          </a:p>
          <a:p>
            <a:r>
              <a:rPr lang="en-US" baseline="0" dirty="0" smtClean="0"/>
              <a:t>The IMA is framed as something for them, but it’s ultimately about you decided whom you want to work with and invest time in. Time is the number one enemy with this stuff, you need to be weary of that.</a:t>
            </a:r>
          </a:p>
          <a:p>
            <a:endParaRPr lang="en-US" dirty="0" smtClean="0"/>
          </a:p>
          <a:p>
            <a:r>
              <a:rPr lang="en-US" dirty="0" smtClean="0"/>
              <a:t>In your Connect you completed your pre-qualification. The IMA is framed as something for them, but really it’s about you</a:t>
            </a:r>
            <a:r>
              <a:rPr lang="en-US" baseline="0" dirty="0" smtClean="0"/>
              <a:t> making a decision on the information you were able to gather whether or not this prospect is worth more of your time</a:t>
            </a:r>
          </a:p>
          <a:p>
            <a:endParaRPr kumimoji="0" lang="en-US" sz="1200" b="1" i="0" u="none" strike="noStrike" kern="1200" cap="all" spc="0" normalizeH="0" baseline="0" noProof="0" dirty="0" smtClean="0">
              <a:ln>
                <a:noFill/>
              </a:ln>
              <a:solidFill>
                <a:srgbClr val="FF8125"/>
              </a:solidFill>
              <a:effectLst/>
              <a:uLnTx/>
              <a:uFillTx/>
              <a:latin typeface="Franklin Gothic Book"/>
              <a:ea typeface="+mn-ea"/>
              <a:cs typeface="Franklin Gothic Book"/>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smtClean="0">
                <a:ln>
                  <a:noFill/>
                </a:ln>
                <a:solidFill>
                  <a:srgbClr val="FF8125"/>
                </a:solidFill>
                <a:effectLst/>
                <a:uLnTx/>
                <a:uFillTx/>
                <a:latin typeface="Franklin Gothic Book"/>
                <a:ea typeface="+mn-ea"/>
                <a:cs typeface="Franklin Gothic Book"/>
              </a:rPr>
              <a:t>Your Job is to find the serious qualified prospects and move on from the others!</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15</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David:</a:t>
            </a:r>
          </a:p>
          <a:p>
            <a:pPr defTabSz="465887">
              <a:defRPr/>
            </a:pPr>
            <a:endParaRPr lang="en-US" dirty="0" smtClean="0"/>
          </a:p>
          <a:p>
            <a:pPr defTabSz="465887">
              <a:defRPr/>
            </a:pPr>
            <a:r>
              <a:rPr lang="en-US" dirty="0" smtClean="0"/>
              <a:t>Talk about trust that can occur</a:t>
            </a:r>
            <a:r>
              <a:rPr lang="en-US" baseline="0" dirty="0" smtClean="0"/>
              <a:t> and why it’s important</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16</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David:</a:t>
            </a:r>
          </a:p>
          <a:p>
            <a:endParaRPr lang="en-US" baseline="0" dirty="0" smtClean="0"/>
          </a:p>
          <a:p>
            <a:r>
              <a:rPr lang="en-US" baseline="0" dirty="0" smtClean="0"/>
              <a:t>The first and most critical step of helping a company implement and manage change is to first understand what is important to them. </a:t>
            </a:r>
          </a:p>
          <a:p>
            <a:endParaRPr lang="en-US" baseline="0" dirty="0" smtClean="0"/>
          </a:p>
          <a:p>
            <a:r>
              <a:rPr lang="en-US" baseline="0" dirty="0" smtClean="0"/>
              <a:t>You need to first uncover their goals, their dreams, their constraints, their problems. </a:t>
            </a:r>
          </a:p>
          <a:p>
            <a:endParaRPr lang="en-US" baseline="0" dirty="0" smtClean="0"/>
          </a:p>
          <a:p>
            <a:r>
              <a:rPr lang="en-US" baseline="0" dirty="0" smtClean="0"/>
              <a:t>People don’t change unless they need to.  And while it’s very logical to us that they should embrace inbound marketing, they’re not going to do it unless you help them connect how they can overcome their problems and achieve their goals with the inbound marketing solution you’re proposing. </a:t>
            </a:r>
          </a:p>
          <a:p>
            <a:endParaRPr lang="en-US" baseline="0" dirty="0" smtClean="0"/>
          </a:p>
          <a:p>
            <a:r>
              <a:rPr lang="en-US" baseline="0" dirty="0" smtClean="0"/>
              <a:t>The framework we’ve developed at </a:t>
            </a:r>
            <a:r>
              <a:rPr lang="en-US" baseline="0" dirty="0" err="1" smtClean="0"/>
              <a:t>HubSpot</a:t>
            </a:r>
            <a:r>
              <a:rPr lang="en-US" baseline="0" dirty="0" smtClean="0"/>
              <a:t> for this process is called ‘The Inbound Marketing Assessment”.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p>
          <a:p>
            <a:endParaRPr lang="en-US" dirty="0" smtClean="0"/>
          </a:p>
          <a:p>
            <a:r>
              <a:rPr lang="en-US" dirty="0" smtClean="0"/>
              <a:t>So we’re going to role play again to showcase the next stage of the</a:t>
            </a:r>
            <a:r>
              <a:rPr lang="en-US" baseline="0" dirty="0" smtClean="0"/>
              <a:t> IMA. We’ve set the initial agenda and I’ve gotten Corey talking, what’s important now is to dig in to his GPCT.</a:t>
            </a:r>
          </a:p>
          <a:p>
            <a:endParaRPr lang="en-US" baseline="0" dirty="0" smtClean="0"/>
          </a:p>
          <a:p>
            <a:r>
              <a:rPr lang="en-US" baseline="0" smtClean="0"/>
              <a:t>REVIEW BANT</a:t>
            </a:r>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18</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Corey:</a:t>
            </a:r>
          </a:p>
          <a:p>
            <a:endParaRPr lang="en-US" dirty="0" smtClean="0"/>
          </a:p>
          <a:p>
            <a:r>
              <a:rPr lang="en-US" dirty="0" smtClean="0"/>
              <a:t>In any sale</a:t>
            </a:r>
            <a:r>
              <a:rPr lang="en-US" baseline="0" dirty="0" smtClean="0"/>
              <a:t>s situation, both the buyer and the seller are constantly trying to evaluate whether they should continue talking to each other, regardless of the framework around the IMA the same dance still applies.</a:t>
            </a:r>
          </a:p>
          <a:p>
            <a:endParaRPr lang="en-US" baseline="0" dirty="0" smtClean="0"/>
          </a:p>
          <a:p>
            <a:r>
              <a:rPr lang="en-US" baseline="0" dirty="0" smtClean="0"/>
              <a:t>After many IMAs, you (or they) may decide that it’s not worth talking anymore. That’s ok. There’s plenty of companies that can use this stuff. </a:t>
            </a:r>
          </a:p>
          <a:p>
            <a:endParaRPr lang="en-US" baseline="0" dirty="0" smtClean="0"/>
          </a:p>
          <a:p>
            <a:r>
              <a:rPr lang="en-US" baseline="0" dirty="0" smtClean="0"/>
              <a:t>There’s certain things that they want to know and that you want to know. Usually, these are pretty well aligned.  Buyers and sellers just ask the questions in different ways and often at different times. You will be much more effective if you ask the questions early and in your way. That’s what the IMA is. </a:t>
            </a:r>
          </a:p>
          <a:p>
            <a:endParaRPr lang="en-US" baseline="0" dirty="0" smtClean="0"/>
          </a:p>
          <a:p>
            <a:r>
              <a:rPr lang="en-US" baseline="0" dirty="0" smtClean="0"/>
              <a:t>For example…. A prospect might ask you, “How much is this going to cost?” Before they ask that, you want to ask them, “How much time and money can you invest in your online lead generation efforts?”   </a:t>
            </a:r>
            <a:br>
              <a:rPr lang="en-US" baseline="0" dirty="0" smtClean="0"/>
            </a:br>
            <a:r>
              <a:rPr lang="en-US" baseline="0" dirty="0" smtClean="0"/>
              <a:t/>
            </a:r>
            <a:br>
              <a:rPr lang="en-US" baseline="0" dirty="0" smtClean="0"/>
            </a:br>
            <a:r>
              <a:rPr lang="en-US" baseline="0" dirty="0" smtClean="0"/>
              <a:t>A prospect might ask, “How long will it take for this stuff to start working?”. You should have asked, “This process usually requires a long term commitment. Will you be able to commit to this for the long haul? At what point do you need this to start producing leads?” </a:t>
            </a:r>
          </a:p>
          <a:p>
            <a:endParaRPr lang="en-US" baseline="0" dirty="0" smtClean="0"/>
          </a:p>
          <a:p>
            <a:r>
              <a:rPr lang="en-US" baseline="0" dirty="0" smtClean="0"/>
              <a:t>If you ask these questions and have discussions with your prospect, you’ll be helping them understand the process just as much as you’ll be helping yourself figure out whether this is a good opportunity or not. </a:t>
            </a:r>
          </a:p>
        </p:txBody>
      </p:sp>
      <p:sp>
        <p:nvSpPr>
          <p:cNvPr id="4" name="Slide Number Placeholder 3"/>
          <p:cNvSpPr>
            <a:spLocks noGrp="1"/>
          </p:cNvSpPr>
          <p:nvPr>
            <p:ph type="sldNum" sz="quarter" idx="10"/>
          </p:nvPr>
        </p:nvSpPr>
        <p:spPr/>
        <p:txBody>
          <a:bodyPr/>
          <a:lstStyle/>
          <a:p>
            <a:fld id="{859A8A2E-54AE-49B3-B0BA-F742683414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Approach sales</a:t>
            </a:r>
            <a:r>
              <a:rPr lang="en-US" baseline="0" dirty="0" smtClean="0"/>
              <a:t> and the IMA as problem solving – not convincing somebody of something.  Do they have a problem, are they serious about fixing it, what do they need to do to fix it -&gt; are you the right one to help</a:t>
            </a:r>
          </a:p>
          <a:p>
            <a:endParaRPr lang="en-US" baseline="0" dirty="0" smtClean="0"/>
          </a:p>
          <a:p>
            <a:r>
              <a:rPr lang="en-US" baseline="0" dirty="0" smtClean="0"/>
              <a:t>You can solve their problems!  If they are the fit, go into this with 100% confidence that that is the case, remember you are the expert at this stuff</a:t>
            </a:r>
          </a:p>
          <a:p>
            <a:pPr>
              <a:buFontTx/>
              <a:buChar char="-"/>
            </a:pPr>
            <a:endParaRPr lang="en-US" baseline="0" dirty="0" smtClean="0"/>
          </a:p>
          <a:p>
            <a:pPr>
              <a:buFontTx/>
              <a:buNone/>
            </a:pPr>
            <a:r>
              <a:rPr lang="en-US" baseline="0" dirty="0" smtClean="0"/>
              <a:t>And if you don’t feel that way….take your confidence from the fact that</a:t>
            </a:r>
          </a:p>
          <a:p>
            <a:pPr defTabSz="465887">
              <a:buFontTx/>
              <a:buChar char="-"/>
              <a:defRPr/>
            </a:pPr>
            <a:r>
              <a:rPr lang="en-US" baseline="0" dirty="0" smtClean="0">
                <a:sym typeface="Wingdings" pitchFamily="2" charset="2"/>
              </a:rPr>
              <a:t>You have got this entire company and incredible community behind you that you will tap into</a:t>
            </a:r>
            <a:endParaRPr lang="en-US" dirty="0" smtClean="0"/>
          </a:p>
          <a:p>
            <a:pPr>
              <a:buFontTx/>
              <a:buNone/>
            </a:pPr>
            <a:r>
              <a:rPr lang="en-US" baseline="0" dirty="0" smtClean="0"/>
              <a:t>-You work with a software, methodology, and philosophy that works. </a:t>
            </a:r>
          </a:p>
          <a:p>
            <a:pPr>
              <a:buFontTx/>
              <a:buNone/>
            </a:pPr>
            <a:r>
              <a:rPr lang="en-US" baseline="0" dirty="0" smtClean="0"/>
              <a:t>-if you doubt what you can deliver, go watch case studies, every night before you go to bed</a:t>
            </a:r>
          </a:p>
        </p:txBody>
      </p:sp>
      <p:sp>
        <p:nvSpPr>
          <p:cNvPr id="4" name="Slide Number Placeholder 3"/>
          <p:cNvSpPr>
            <a:spLocks noGrp="1"/>
          </p:cNvSpPr>
          <p:nvPr>
            <p:ph type="sldNum" sz="quarter" idx="10"/>
          </p:nvPr>
        </p:nvSpPr>
        <p:spPr/>
        <p:txBody>
          <a:bodyPr/>
          <a:lstStyle/>
          <a:p>
            <a:fld id="{07041D69-8DD8-F74D-A965-467C9E7DA60E}" type="slidenum">
              <a:rPr lang="en-US" smtClean="0"/>
              <a:pPr/>
              <a:t>20</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Having a strong pipeline is crucial to actually being successful in your IMA’s. If you have a strong pipeline you</a:t>
            </a:r>
            <a:r>
              <a:rPr lang="en-US" baseline="0" dirty="0" smtClean="0"/>
              <a:t> will have more confidence to say no and avoid becoming emotionally involved in the meeting. Remember a NO is ok, it’s the maybe’s that aren’t.</a:t>
            </a:r>
            <a:endParaRPr lang="en-US" dirty="0" smtClean="0"/>
          </a:p>
          <a:p>
            <a:endParaRPr lang="en-US" dirty="0" smtClean="0"/>
          </a:p>
          <a:p>
            <a:r>
              <a:rPr lang="en-US" dirty="0" smtClean="0"/>
              <a:t>By doing so you’ll build a stronger overall pipe that gathers</a:t>
            </a:r>
            <a:r>
              <a:rPr lang="en-US" baseline="0" dirty="0" smtClean="0"/>
              <a:t> momentum on itself and allows you to be choosey about the prospects you bring through your sales process, creating a scenario where only the best have come through. </a:t>
            </a:r>
          </a:p>
          <a:p>
            <a:endParaRPr lang="en-US" baseline="0" dirty="0" smtClean="0"/>
          </a:p>
          <a:p>
            <a:r>
              <a:rPr lang="en-US" baseline="0" dirty="0" smtClean="0"/>
              <a:t>If you are going to fail at this stage, fail quickly. Of all the stages in the sales process it’s the most important for you to become an expert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21</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Alright so let’s actually dive in to this </a:t>
            </a:r>
            <a:r>
              <a:rPr lang="en-US" baseline="0" dirty="0" err="1" smtClean="0"/>
              <a:t>badboy</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So here’s what you’ll find within the playbook</a:t>
            </a:r>
            <a:r>
              <a:rPr lang="en-US" baseline="0" dirty="0" smtClean="0"/>
              <a:t> (talk to the slide)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23</a:t>
            </a:fld>
            <a:endParaRPr lang="en-US"/>
          </a:p>
        </p:txBody>
      </p:sp>
    </p:spTree>
    <p:extLst>
      <p:ext uri="{BB962C8B-B14F-4D97-AF65-F5344CB8AC3E}">
        <p14:creationId xmlns:p14="http://schemas.microsoft.com/office/powerpoint/2010/main" val="2835603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charset="0"/>
              </a:rPr>
              <a:t>David:</a:t>
            </a:r>
          </a:p>
          <a:p>
            <a:endParaRPr lang="en-US" dirty="0" smtClean="0">
              <a:cs typeface="Arial" charset="0"/>
            </a:endParaRPr>
          </a:p>
          <a:p>
            <a:r>
              <a:rPr lang="en-US" dirty="0" smtClean="0">
                <a:cs typeface="Arial" charset="0"/>
              </a:rPr>
              <a:t>To qualify that the prospect is </a:t>
            </a:r>
            <a:r>
              <a:rPr lang="en-US" b="1" dirty="0" smtClean="0">
                <a:cs typeface="Arial" charset="0"/>
              </a:rPr>
              <a:t>WORTH</a:t>
            </a:r>
            <a:r>
              <a:rPr lang="en-US" dirty="0" smtClean="0">
                <a:cs typeface="Arial" charset="0"/>
              </a:rPr>
              <a:t> </a:t>
            </a:r>
            <a:r>
              <a:rPr lang="en-US" b="1" dirty="0" smtClean="0">
                <a:cs typeface="Arial" charset="0"/>
              </a:rPr>
              <a:t>YOUR TIME </a:t>
            </a:r>
            <a:r>
              <a:rPr lang="en-US" dirty="0" smtClean="0">
                <a:cs typeface="Arial" charset="0"/>
              </a:rPr>
              <a:t>to pursue!</a:t>
            </a:r>
          </a:p>
          <a:p>
            <a:r>
              <a:rPr lang="en-US" dirty="0" smtClean="0">
                <a:cs typeface="Arial" charset="0"/>
              </a:rPr>
              <a:t>Prospects will take free information with no intent or ability to buy.</a:t>
            </a:r>
          </a:p>
          <a:p>
            <a:endParaRPr lang="en-US" b="1"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24</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David:</a:t>
            </a:r>
          </a:p>
          <a:p>
            <a:endParaRPr lang="en-US" b="0" dirty="0" smtClean="0"/>
          </a:p>
          <a:p>
            <a:r>
              <a:rPr lang="en-US" b="0" dirty="0" smtClean="0"/>
              <a:t>Talk about GPCT and potential</a:t>
            </a:r>
            <a:r>
              <a:rPr lang="en-US" b="0" baseline="0" dirty="0" smtClean="0"/>
              <a:t> to add another C on there for consequences</a:t>
            </a:r>
            <a:endParaRPr lang="en-US" b="0"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25</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The typical</a:t>
            </a:r>
            <a:r>
              <a:rPr lang="en-US" baseline="0" dirty="0" smtClean="0"/>
              <a:t> flow for an IMA is the following.  (read through slide)</a:t>
            </a:r>
          </a:p>
          <a:p>
            <a:endParaRPr lang="en-US" baseline="0" dirty="0" smtClean="0"/>
          </a:p>
          <a:p>
            <a:r>
              <a:rPr lang="en-US" baseline="0" dirty="0" smtClean="0"/>
              <a:t>What most agencies do is have a quick call and then start talking about how their agency is better and different. Most prospects do NOT care about you.  You’ll note not once on here do you see talk about your own company. </a:t>
            </a:r>
            <a:r>
              <a:rPr lang="en-US" baseline="0" dirty="0" smtClean="0">
                <a:sym typeface="Wingdings" pitchFamily="2" charset="2"/>
              </a:rPr>
              <a:t></a:t>
            </a:r>
            <a:endParaRPr lang="en-US" baseline="0" dirty="0" smtClean="0"/>
          </a:p>
          <a:p>
            <a:endParaRPr lang="en-US" baseline="0" dirty="0" smtClean="0"/>
          </a:p>
          <a:p>
            <a:r>
              <a:rPr lang="en-US" baseline="0" dirty="0" smtClean="0"/>
              <a:t>They care much more about them. Their goals.  This framework gives you an opportunity to listen to them. </a:t>
            </a:r>
          </a:p>
          <a:p>
            <a:endParaRPr lang="en-US" baseline="0" dirty="0" smtClean="0"/>
          </a:p>
          <a:p>
            <a:r>
              <a:rPr lang="en-US" baseline="0" dirty="0" smtClean="0"/>
              <a:t>There’s a funny thing that happens when salespeople stop talking, ask questions, listen and then have natural conversations.  Sales professionals that can do this are perceived as the most credible, trustworthy and knowledgeable people. </a:t>
            </a:r>
          </a:p>
          <a:p>
            <a:endParaRPr lang="en-US" dirty="0"/>
          </a:p>
        </p:txBody>
      </p:sp>
      <p:sp>
        <p:nvSpPr>
          <p:cNvPr id="4" name="Slide Number Placeholder 3"/>
          <p:cNvSpPr>
            <a:spLocks noGrp="1"/>
          </p:cNvSpPr>
          <p:nvPr>
            <p:ph type="sldNum" sz="quarter" idx="10"/>
          </p:nvPr>
        </p:nvSpPr>
        <p:spPr/>
        <p:txBody>
          <a:bodyPr/>
          <a:lstStyle/>
          <a:p>
            <a:pPr>
              <a:defRPr/>
            </a:pPr>
            <a:fld id="{DC8B00AF-9867-4F83-94C4-41467864F563}" type="slidenum">
              <a:rPr lang="en-US" smtClean="0"/>
              <a:pPr>
                <a:defRPr/>
              </a:pPr>
              <a:t>26</a:t>
            </a:fld>
            <a:endParaRPr lang="en-US"/>
          </a:p>
        </p:txBody>
      </p:sp>
    </p:spTree>
    <p:extLst>
      <p:ext uri="{BB962C8B-B14F-4D97-AF65-F5344CB8AC3E}">
        <p14:creationId xmlns:p14="http://schemas.microsoft.com/office/powerpoint/2010/main" val="355479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dirty="0" smtClean="0"/>
              <a:t>Now any sales</a:t>
            </a:r>
            <a:r>
              <a:rPr lang="en-US" baseline="0" dirty="0" smtClean="0"/>
              <a:t> process is going to have objections and pushbacks. If sales did not have any objections and pushbacks, then everyone would be in sales and every call would result in a deal.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Talk to slide</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28</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a:t>
            </a:r>
          </a:p>
          <a:p>
            <a:endParaRPr lang="en-US" dirty="0" smtClean="0"/>
          </a:p>
          <a:p>
            <a:r>
              <a:rPr lang="en-US" dirty="0" smtClean="0"/>
              <a:t>It’s that time again, so let’s talk about this weeks key</a:t>
            </a:r>
            <a:r>
              <a:rPr lang="en-US" baseline="0" dirty="0" smtClean="0"/>
              <a:t> take-</a:t>
            </a:r>
            <a:r>
              <a:rPr lang="en-US" baseline="0" dirty="0" err="1" smtClean="0"/>
              <a:t>aways</a:t>
            </a:r>
            <a:r>
              <a:rPr lang="en-US" baseline="0" dirty="0" smtClean="0"/>
              <a:t> and the homework to help you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Ok </a:t>
            </a:r>
            <a:r>
              <a:rPr lang="en-US" dirty="0" err="1" smtClean="0"/>
              <a:t>ok</a:t>
            </a:r>
            <a:r>
              <a:rPr lang="en-US" dirty="0" smtClean="0"/>
              <a:t> this is the last time I promise</a:t>
            </a:r>
            <a:r>
              <a:rPr lang="en-US" baseline="0" dirty="0" smtClean="0"/>
              <a:t>. </a:t>
            </a:r>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smtClean="0">
                <a:solidFill>
                  <a:srgbClr val="000000"/>
                </a:solidFill>
                <a:latin typeface="Arial" charset="0"/>
              </a:rPr>
              <a:t>David:</a:t>
            </a:r>
          </a:p>
          <a:p>
            <a:pPr defTabSz="881390">
              <a:defRPr/>
            </a:pPr>
            <a:endParaRPr lang="en-US" dirty="0" smtClean="0">
              <a:solidFill>
                <a:srgbClr val="000000"/>
              </a:solidFill>
              <a:latin typeface="Arial" charset="0"/>
            </a:endParaRPr>
          </a:p>
          <a:p>
            <a:pPr defTabSz="881390">
              <a:defRPr/>
            </a:pPr>
            <a:r>
              <a:rPr lang="en-US" dirty="0" smtClean="0">
                <a:solidFill>
                  <a:srgbClr val="000000"/>
                </a:solidFill>
                <a:latin typeface="Arial" charset="0"/>
              </a:rPr>
              <a:t>Lastly</a:t>
            </a:r>
            <a:r>
              <a:rPr lang="en-US" dirty="0">
                <a:solidFill>
                  <a:srgbClr val="000000"/>
                </a:solidFill>
                <a:latin typeface="Arial" charset="0"/>
              </a:rPr>
              <a:t>, I think it’s important that you’re not afraid to tell people you can’t help them. You are asking all of these questions to see whether you can help them or not. If they aren’t willing to share openly, or invest the right amount of resources, they won’t be successful. They won’t re-hire you if they aren’t successful. You should spend your time serving companies that you can help that will renew with you every year. This is how you will be successful. The more successful your business is, the more people you will be able to help. </a:t>
            </a:r>
          </a:p>
          <a:p>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 changes here this week folks, nothing can replace activity at this stage either. The</a:t>
            </a:r>
            <a:r>
              <a:rPr lang="en-US" baseline="0" dirty="0" smtClean="0"/>
              <a:t> more IMA’s you run the more likely you are to have the right volumes move to the next stage of a diagnostic call. Again this is the most important skill in the sales process to hone and the only way to do that is with practice, practice, practice.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31</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Tons</a:t>
            </a:r>
            <a:r>
              <a:rPr lang="en-US" baseline="0" dirty="0" smtClean="0"/>
              <a:t> of great homework this week. Since everyone has been doing such a great job generating and researching leads let’s get on the phones and book some qualification calls!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32</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Talk to slide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33</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34</a:t>
            </a:fld>
            <a:endParaRPr lang="en-US"/>
          </a:p>
        </p:txBody>
      </p:sp>
    </p:spTree>
    <p:extLst>
      <p:ext uri="{BB962C8B-B14F-4D97-AF65-F5344CB8AC3E}">
        <p14:creationId xmlns:p14="http://schemas.microsoft.com/office/powerpoint/2010/main" val="1283963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35</a:t>
            </a:fld>
            <a:endParaRPr lang="en-US"/>
          </a:p>
        </p:txBody>
      </p:sp>
    </p:spTree>
    <p:extLst>
      <p:ext uri="{BB962C8B-B14F-4D97-AF65-F5344CB8AC3E}">
        <p14:creationId xmlns:p14="http://schemas.microsoft.com/office/powerpoint/2010/main" val="3741220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a:t>
            </a:r>
          </a:p>
          <a:p>
            <a:endParaRPr lang="en-US" dirty="0" smtClean="0"/>
          </a:p>
          <a:p>
            <a:r>
              <a:rPr lang="en-US" dirty="0" smtClean="0"/>
              <a:t>If you haven’t already started a</a:t>
            </a:r>
            <a:r>
              <a:rPr lang="en-US" baseline="0" dirty="0" smtClean="0"/>
              <a:t> trial for your prospect now is the time to do that. </a:t>
            </a:r>
            <a:r>
              <a:rPr lang="en-US" dirty="0" smtClean="0"/>
              <a:t>Trial</a:t>
            </a:r>
            <a:r>
              <a:rPr lang="en-US" baseline="0" dirty="0" smtClean="0"/>
              <a:t> portals </a:t>
            </a:r>
            <a:r>
              <a:rPr lang="en-US" dirty="0" smtClean="0"/>
              <a:t>collect info over </a:t>
            </a:r>
            <a:r>
              <a:rPr lang="en-US" baseline="0" dirty="0" smtClean="0"/>
              <a:t>time. So, the earlier you create it, the better. </a:t>
            </a:r>
          </a:p>
          <a:p>
            <a:endParaRPr lang="en-US" baseline="0" dirty="0" smtClean="0"/>
          </a:p>
          <a:p>
            <a:r>
              <a:rPr lang="en-US" baseline="0" dirty="0" smtClean="0"/>
              <a:t>You should enter their competitors in to the competitors tool. There are 3 columns that are most critical to identifying how they’re competitors are doing what they’re doing.  They are </a:t>
            </a:r>
            <a:r>
              <a:rPr lang="en-US" baseline="0" dirty="0" err="1" smtClean="0"/>
              <a:t>google</a:t>
            </a:r>
            <a:r>
              <a:rPr lang="en-US" baseline="0" dirty="0" smtClean="0"/>
              <a:t> indexed pages, inbound links and the overall website grade. Indexed pages tells your prospect how many keywords they can ultimately </a:t>
            </a:r>
            <a:r>
              <a:rPr lang="en-US" baseline="0" dirty="0" err="1" smtClean="0"/>
              <a:t>optimze</a:t>
            </a:r>
            <a:r>
              <a:rPr lang="en-US" baseline="0" dirty="0" smtClean="0"/>
              <a:t> their site around. If their competitor has 1,000 pages and they have 1,000, their competitor can target 1,000 keyword phrases and they can only target 100 or so. That’s potentially 10x more search traffic they can get compared to your prospect. Inbound links, as I’m sure you know, are the really critical part of SEO. Inbound links helps </a:t>
            </a:r>
            <a:r>
              <a:rPr lang="en-US" baseline="0" dirty="0" err="1" smtClean="0"/>
              <a:t>google</a:t>
            </a:r>
            <a:r>
              <a:rPr lang="en-US" baseline="0" dirty="0" smtClean="0"/>
              <a:t> determine which site should get ranked higher. A competitor with 10x more links is going to be much more likely to get more search traffic too.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If this stuff is newer</a:t>
            </a:r>
            <a:r>
              <a:rPr lang="en-US" baseline="0" dirty="0" smtClean="0"/>
              <a:t> to you, here’s a quick explanation of what lessons to teach your prospect from the data in the competitors report.</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a:t>
            </a:r>
          </a:p>
          <a:p>
            <a:endParaRPr lang="en-US" dirty="0" smtClean="0"/>
          </a:p>
          <a:p>
            <a:r>
              <a:rPr lang="en-US" dirty="0" smtClean="0"/>
              <a:t>Now that you understand what</a:t>
            </a:r>
            <a:r>
              <a:rPr lang="en-US" baseline="0" dirty="0" smtClean="0"/>
              <a:t> they are and aren’t doing to help their website get found by more visitors, now it’s time to talk about how they can start turning those visitors into leads and customers. </a:t>
            </a:r>
          </a:p>
          <a:p>
            <a:endParaRPr lang="en-US" baseline="0" dirty="0" smtClean="0"/>
          </a:p>
          <a:p>
            <a:r>
              <a:rPr lang="en-US" baseline="0" dirty="0" smtClean="0"/>
              <a:t>Here’s some questions you should ask to make the transition? </a:t>
            </a:r>
          </a:p>
          <a:p>
            <a:endParaRPr lang="en-US" baseline="0" dirty="0" smtClean="0"/>
          </a:p>
          <a:p>
            <a:r>
              <a:rPr lang="en-US" baseline="0" dirty="0" smtClean="0"/>
              <a:t>One that I love to ask is, “At this point, usually people are overwhelmed by the amount of effort required to leverage SEO, blogging and social media to attract more traffic to their site. Since you’ll need to invest time and money in this, what goal would you want to achieve in order to justify that investment?” </a:t>
            </a:r>
          </a:p>
          <a:p>
            <a:endParaRPr lang="en-US" baseline="0" dirty="0" smtClean="0"/>
          </a:p>
        </p:txBody>
      </p:sp>
      <p:sp>
        <p:nvSpPr>
          <p:cNvPr id="4" name="Slide Number Placeholder 3"/>
          <p:cNvSpPr>
            <a:spLocks noGrp="1"/>
          </p:cNvSpPr>
          <p:nvPr>
            <p:ph type="sldNum" sz="quarter" idx="10"/>
          </p:nvPr>
        </p:nvSpPr>
        <p:spPr/>
        <p:txBody>
          <a:bodyPr/>
          <a:lstStyle/>
          <a:p>
            <a:fld id="{859A8A2E-54AE-49B3-B0BA-F742683414E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a:t>
            </a:r>
          </a:p>
          <a:p>
            <a:endParaRPr lang="en-US" dirty="0" smtClean="0"/>
          </a:p>
          <a:p>
            <a:r>
              <a:rPr lang="en-US" dirty="0" smtClean="0"/>
              <a:t>Once you’ve had deep discussions about traffic acquisition and lead generation,</a:t>
            </a:r>
            <a:r>
              <a:rPr lang="en-US" baseline="0" dirty="0" smtClean="0"/>
              <a:t> it’s time to talk to them about whether they’d like to move to the next step. </a:t>
            </a:r>
          </a:p>
          <a:p>
            <a:endParaRPr lang="en-US" baseline="0" dirty="0" smtClean="0"/>
          </a:p>
          <a:p>
            <a:r>
              <a:rPr lang="en-US" baseline="0" dirty="0" smtClean="0"/>
              <a:t>We recommend that you check in with your prospect at this time and ask them what they think so far. </a:t>
            </a:r>
          </a:p>
          <a:p>
            <a:endParaRPr lang="en-US" baseline="0" dirty="0" smtClean="0"/>
          </a:p>
          <a:p>
            <a:r>
              <a:rPr lang="en-US" baseline="0" dirty="0" smtClean="0"/>
              <a:t>This is a series of 3 questions that are an adaption of the “Inoffensive Close” technique. You’re, of course, not closing the deal, but you’re asking for their commitment to invest more time with you. </a:t>
            </a:r>
          </a:p>
          <a:p>
            <a:endParaRPr lang="en-US" baseline="0" dirty="0" smtClean="0"/>
          </a:p>
          <a:p>
            <a:r>
              <a:rPr lang="en-US" baseline="0" dirty="0" smtClean="0"/>
              <a:t>Many prospects will say they are ready to get started. I highly recommend you do some goal setting with them first. You’re going to ideally work with this company for years to come providing them services. No company pays for services for years unless the services are helping them achieve their business goals. </a:t>
            </a:r>
          </a:p>
          <a:p>
            <a:endParaRPr lang="en-US" baseline="0" dirty="0" smtClean="0"/>
          </a:p>
          <a:p>
            <a:r>
              <a:rPr lang="en-US" baseline="0" dirty="0" smtClean="0"/>
              <a:t>So, take your time and figure that out.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pPr defTabSz="465887"/>
            <a:endParaRPr lang="en-US" dirty="0" smtClean="0"/>
          </a:p>
          <a:p>
            <a:pPr defTabSz="465887"/>
            <a:r>
              <a:rPr lang="en-US" dirty="0" smtClean="0"/>
              <a:t>Make sure to keep this handy, each week we’ll be uploading</a:t>
            </a:r>
            <a:r>
              <a:rPr lang="en-US" baseline="0" dirty="0" smtClean="0"/>
              <a:t> the recording and slides to this URL</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Once you’ve had deep discussions about traffic acquisition and lead generation,</a:t>
            </a:r>
            <a:r>
              <a:rPr lang="en-US" baseline="0" dirty="0" smtClean="0"/>
              <a:t> it’s time to talk to them about whether they’d like to move to the next step. </a:t>
            </a:r>
          </a:p>
          <a:p>
            <a:endParaRPr lang="en-US" baseline="0" dirty="0" smtClean="0"/>
          </a:p>
          <a:p>
            <a:r>
              <a:rPr lang="en-US" baseline="0" dirty="0" smtClean="0"/>
              <a:t>We recommend that you check in with your prospect at this time and ask them what they think so far. </a:t>
            </a:r>
          </a:p>
          <a:p>
            <a:endParaRPr lang="en-US" baseline="0" dirty="0" smtClean="0"/>
          </a:p>
          <a:p>
            <a:r>
              <a:rPr lang="en-US" baseline="0" dirty="0" smtClean="0"/>
              <a:t>This is a series of 3 questions that are an adaption of the “Inoffensive Close” technique. You’re, of course, not closing the deal, but you’re asking for their commitment to invest more time with you. </a:t>
            </a:r>
          </a:p>
          <a:p>
            <a:endParaRPr lang="en-US" baseline="0" dirty="0" smtClean="0"/>
          </a:p>
          <a:p>
            <a:r>
              <a:rPr lang="en-US" baseline="0" dirty="0" smtClean="0"/>
              <a:t>Many prospects will say they are ready to get started. I highly recommend you do some goal setting with them first. You’re going to ideally work with this company for years to come providing them services. No company pays for services for years unless the services are helping them achieve their business goals. </a:t>
            </a:r>
          </a:p>
          <a:p>
            <a:endParaRPr lang="en-US" baseline="0" dirty="0" smtClean="0"/>
          </a:p>
          <a:p>
            <a:r>
              <a:rPr lang="en-US" baseline="0" dirty="0" smtClean="0"/>
              <a:t>So, take your time and figure that out.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Tons</a:t>
            </a:r>
            <a:r>
              <a:rPr lang="en-US" baseline="0" dirty="0" smtClean="0"/>
              <a:t> of great homework this week. Since everyone has been doing such a great job generating and researching leads let’s get on the phones and book some qualification calls!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41</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VAR IMA</a:t>
            </a:r>
            <a:r>
              <a:rPr lang="en-US" baseline="0" dirty="0" smtClean="0"/>
              <a:t> PLAYBOOK FOR SETUP DETAILS AND YOUR CAM</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We’re recording</a:t>
            </a:r>
          </a:p>
          <a:p>
            <a:endParaRPr lang="en-US" dirty="0" smtClean="0"/>
          </a:p>
          <a:p>
            <a:r>
              <a:rPr lang="en-US" dirty="0" smtClean="0"/>
              <a:t>Register your leads, as often as possible and as many</a:t>
            </a:r>
            <a:r>
              <a:rPr lang="en-US" baseline="0" dirty="0" smtClean="0"/>
              <a:t> as possible. </a:t>
            </a:r>
          </a:p>
          <a:p>
            <a:endParaRPr lang="en-US" baseline="0" dirty="0" smtClean="0"/>
          </a:p>
          <a:p>
            <a:r>
              <a:rPr lang="en-US" baseline="0" dirty="0" smtClean="0"/>
              <a:t>Get your </a:t>
            </a:r>
            <a:r>
              <a:rPr lang="en-US" baseline="0" dirty="0" err="1" smtClean="0"/>
              <a:t>ebooks</a:t>
            </a:r>
            <a:endParaRPr lang="en-US" baseline="0" dirty="0" smtClean="0"/>
          </a:p>
          <a:p>
            <a:endParaRPr lang="en-US" baseline="0" dirty="0" smtClean="0"/>
          </a:p>
          <a:p>
            <a:r>
              <a:rPr lang="en-US" baseline="0" dirty="0" smtClean="0"/>
              <a:t>Hang out with your CAM and discuss opportunities</a:t>
            </a:r>
          </a:p>
          <a:p>
            <a:endParaRPr lang="en-US" baseline="0" dirty="0" smtClean="0"/>
          </a:p>
          <a:p>
            <a:r>
              <a:rPr lang="en-US" baseline="0" dirty="0" smtClean="0"/>
              <a:t>Join the LinkedIn group!</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David:</a:t>
            </a:r>
          </a:p>
          <a:p>
            <a:endParaRPr lang="en-US" baseline="0" dirty="0" smtClean="0"/>
          </a:p>
          <a:p>
            <a:r>
              <a:rPr lang="en-US" baseline="0" dirty="0" smtClean="0"/>
              <a:t>Here’s an overview of what we’re going to talk about today. The topic is around the Inbound Marketing Assessment. We’ll start with a quick re-cap about where we are in the sales process and where we are heading, talk briefly about some big things you need to consider and comprehend about the IMA, talk a little about what it is and the real purposes behind it. Then we’ll dive head first in to the IMA Playbook for VARs and the general guidelines of what an IMA looks like, talk a little about potholes, then proceed to explode Twitter with a special bonus section that will require everyone to follow along with their own printed version of the IMA Playbook.</a:t>
            </a:r>
          </a:p>
          <a:p>
            <a:endParaRPr lang="en-US" baseline="0" dirty="0" smtClean="0"/>
          </a:p>
          <a:p>
            <a:r>
              <a:rPr lang="en-US" baseline="0" dirty="0" smtClean="0"/>
              <a:t>We’ll cap it all off with key-takeaways and the weekly homework assignment.</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David:</a:t>
            </a:r>
          </a:p>
          <a:p>
            <a:endParaRPr lang="en-US" baseline="0" dirty="0" smtClean="0"/>
          </a:p>
          <a:p>
            <a:r>
              <a:rPr lang="en-US" baseline="0" dirty="0" smtClean="0"/>
              <a:t>So let’s get down to it and start talking about the HubSpot sales process and methodology.</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David:</a:t>
            </a:r>
          </a:p>
          <a:p>
            <a:endParaRPr lang="en-US" baseline="0" dirty="0" smtClean="0"/>
          </a:p>
          <a:p>
            <a:r>
              <a:rPr lang="en-US" baseline="0" dirty="0" smtClean="0"/>
              <a:t>So here is the sales process we shared with you in our last session. We focused on Connecting and Qualifying in the last session. Hopefully you have connected with a few leads, used your positioning statement, completed your pre-qualification and scheduled an IMA. Todays session is going to focus on executing an IMA and continuing the qualification process.</a:t>
            </a:r>
          </a:p>
          <a:p>
            <a:endParaRPr lang="en-US" baseline="0" dirty="0" smtClean="0"/>
          </a:p>
          <a:p>
            <a:r>
              <a:rPr lang="en-US" baseline="0" dirty="0" smtClean="0"/>
              <a:t>Following the connect, you are going to have a scheduled call during which you are going to continue your qualification by executing on an Inbound Marketing Assessment also known as an IMA. At the end of the IMA, you should have “trusted advisor” status and do an inoffensive close during which your prospect agrees they need your help and would like to define their marketing goals with you.</a:t>
            </a:r>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David:</a:t>
            </a:r>
          </a:p>
          <a:p>
            <a:endParaRPr lang="en-US" baseline="0" dirty="0" smtClean="0"/>
          </a:p>
          <a:p>
            <a:r>
              <a:rPr lang="en-US" baseline="0" dirty="0" smtClean="0"/>
              <a:t>We’re moving nicely down the funnel and beginning to get in to the meat of the sales process in to the stages where your lead has really become more of an opportunity. I’m going to steal Corey’s thunder today and throw in the friendly reminder to print this out and hang it in your office to ensure you are not skipping necessary steps in the sales process to make you successful.</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E6BE9CA6-3E2D-4DB9-ACDA-8C9A087800D9}"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3.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 id="2147483967" r:id="rId18"/>
    <p:sldLayoutId id="2147483968" r:id="rId19"/>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9712961" cy="3326455"/>
          </a:xfrm>
        </p:spPr>
        <p:txBody>
          <a:bodyPr/>
          <a:lstStyle/>
          <a:p>
            <a:r>
              <a:rPr lang="en-US" dirty="0" smtClean="0"/>
              <a:t>Inbound Marketing </a:t>
            </a:r>
            <a:br>
              <a:rPr lang="en-US" dirty="0" smtClean="0"/>
            </a:br>
            <a:r>
              <a:rPr lang="en-US" dirty="0" smtClean="0"/>
              <a:t>Assessment (aka IMA)</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92"/>
            <a:ext cx="9279467" cy="7848302"/>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Let’s Do This</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 </a:t>
            </a:r>
          </a:p>
          <a:p>
            <a:pPr algn="ctr"/>
            <a:endParaRPr lang="en-US" sz="7200" dirty="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2</a:t>
            </a:r>
          </a:p>
        </p:txBody>
      </p:sp>
    </p:spTree>
    <p:extLst>
      <p:ext uri="{BB962C8B-B14F-4D97-AF65-F5344CB8AC3E}">
        <p14:creationId xmlns:p14="http://schemas.microsoft.com/office/powerpoint/2010/main" val="206867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rotWithShape="1">
          <a:blip r:embed="rId3"/>
          <a:srcRect b="2946"/>
          <a:stretch/>
        </p:blipFill>
        <p:spPr bwMode="auto">
          <a:xfrm>
            <a:off x="0" y="0"/>
            <a:ext cx="9224920" cy="6858000"/>
          </a:xfrm>
          <a:prstGeom prst="rect">
            <a:avLst/>
          </a:prstGeom>
          <a:noFill/>
          <a:ln w="9525">
            <a:noFill/>
            <a:miter lim="800000"/>
            <a:headEnd/>
            <a:tailEnd/>
          </a:ln>
        </p:spPr>
      </p:pic>
    </p:spTree>
    <p:extLst>
      <p:ext uri="{BB962C8B-B14F-4D97-AF65-F5344CB8AC3E}">
        <p14:creationId xmlns:p14="http://schemas.microsoft.com/office/powerpoint/2010/main" val="4164597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3</a:t>
            </a:r>
          </a:p>
        </p:txBody>
      </p:sp>
      <p:sp>
        <p:nvSpPr>
          <p:cNvPr id="5" name="TextBox 4"/>
          <p:cNvSpPr txBox="1"/>
          <p:nvPr/>
        </p:nvSpPr>
        <p:spPr>
          <a:xfrm>
            <a:off x="0" y="221834"/>
            <a:ext cx="9279467"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Purpose of an IMA</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a:t>
            </a:r>
            <a:endParaRPr lang="en-US" dirty="0"/>
          </a:p>
        </p:txBody>
      </p:sp>
      <p:pic>
        <p:nvPicPr>
          <p:cNvPr id="7" name="Picture 4" descr="strategic convers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74724"/>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beale\Desktop\dog_and_pony_sh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43468"/>
            <a:ext cx="9144001" cy="5714532"/>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2299457" y="1581653"/>
            <a:ext cx="5439142" cy="5249174"/>
          </a:xfrm>
          <a:prstGeom prst="noSmoking">
            <a:avLst/>
          </a:prstGeom>
          <a:solidFill>
            <a:srgbClr val="E36F1E">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itle 1"/>
          <p:cNvSpPr txBox="1">
            <a:spLocks/>
          </p:cNvSpPr>
          <p:nvPr/>
        </p:nvSpPr>
        <p:spPr>
          <a:xfrm>
            <a:off x="486062" y="86733"/>
            <a:ext cx="8229600" cy="1143000"/>
          </a:xfrm>
          <a:prstGeom prst="rect">
            <a:avLst/>
          </a:prstGeom>
        </p:spPr>
        <p:txBody>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What It Isn’t</a:t>
            </a:r>
            <a:endParaRPr lang="en-US" dirty="0"/>
          </a:p>
        </p:txBody>
      </p:sp>
    </p:spTree>
    <p:extLst>
      <p:ext uri="{BB962C8B-B14F-4D97-AF65-F5344CB8AC3E}">
        <p14:creationId xmlns:p14="http://schemas.microsoft.com/office/powerpoint/2010/main" val="21752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55"/>
            <a:ext cx="8229600" cy="676937"/>
          </a:xfrm>
        </p:spPr>
        <p:txBody>
          <a:bodyPr>
            <a:normAutofit fontScale="90000"/>
          </a:bodyPr>
          <a:lstStyle/>
          <a:p>
            <a:r>
              <a:rPr lang="en-US" dirty="0" smtClean="0"/>
              <a:t>Why You Need To Do An IMA</a:t>
            </a:r>
            <a:endParaRPr lang="en-US" dirty="0"/>
          </a:p>
        </p:txBody>
      </p:sp>
      <p:sp>
        <p:nvSpPr>
          <p:cNvPr id="3" name="Content Placeholder 2"/>
          <p:cNvSpPr>
            <a:spLocks noGrp="1"/>
          </p:cNvSpPr>
          <p:nvPr>
            <p:ph idx="1"/>
          </p:nvPr>
        </p:nvSpPr>
        <p:spPr/>
        <p:txBody>
          <a:bodyPr/>
          <a:lstStyle/>
          <a:p>
            <a:r>
              <a:rPr lang="en-US" dirty="0" smtClean="0"/>
              <a:t>Build Credibility &amp; Trust</a:t>
            </a:r>
          </a:p>
          <a:p>
            <a:r>
              <a:rPr lang="en-US" sz="4400" b="1" dirty="0" smtClean="0"/>
              <a:t>Qualify the Prospect</a:t>
            </a:r>
          </a:p>
          <a:p>
            <a:r>
              <a:rPr lang="en-US" dirty="0" smtClean="0"/>
              <a:t>Advance the Sales Process</a:t>
            </a:r>
            <a:endParaRPr lang="en-US" dirty="0"/>
          </a:p>
        </p:txBody>
      </p:sp>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161361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st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86062" y="86733"/>
            <a:ext cx="8229600" cy="1143000"/>
          </a:xfrm>
          <a:prstGeom prst="rect">
            <a:avLst/>
          </a:prstGeom>
        </p:spPr>
        <p:txBody>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What Happens During It</a:t>
            </a:r>
            <a:endParaRPr lang="en-US" dirty="0"/>
          </a:p>
        </p:txBody>
      </p:sp>
    </p:spTree>
    <p:extLst>
      <p:ext uri="{BB962C8B-B14F-4D97-AF65-F5344CB8AC3E}">
        <p14:creationId xmlns:p14="http://schemas.microsoft.com/office/powerpoint/2010/main" val="203502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152400"/>
            <a:ext cx="9050323" cy="583734"/>
          </a:xfrm>
        </p:spPr>
        <p:txBody>
          <a:bodyPr/>
          <a:lstStyle/>
          <a:p>
            <a:r>
              <a:rPr lang="en-US" sz="3200" dirty="0" smtClean="0">
                <a:latin typeface="+mn-lt"/>
              </a:rPr>
              <a:t>You Must Understand Their Goals &amp; Challenges </a:t>
            </a:r>
            <a:endParaRPr lang="en-US" sz="3200" dirty="0">
              <a:latin typeface="+mn-lt"/>
            </a:endParaRPr>
          </a:p>
        </p:txBody>
      </p:sp>
      <p:sp>
        <p:nvSpPr>
          <p:cNvPr id="3" name="Content Placeholder 2"/>
          <p:cNvSpPr>
            <a:spLocks noGrp="1"/>
          </p:cNvSpPr>
          <p:nvPr>
            <p:ph idx="1"/>
          </p:nvPr>
        </p:nvSpPr>
        <p:spPr>
          <a:xfrm>
            <a:off x="0" y="1066801"/>
            <a:ext cx="9144000" cy="5562600"/>
          </a:xfrm>
        </p:spPr>
        <p:txBody>
          <a:bodyPr>
            <a:normAutofit/>
          </a:bodyPr>
          <a:lstStyle/>
          <a:p>
            <a:r>
              <a:rPr lang="en-US" dirty="0" smtClean="0">
                <a:latin typeface="+mn-lt"/>
              </a:rPr>
              <a:t>Inbound Marketing Assessment:</a:t>
            </a:r>
          </a:p>
          <a:p>
            <a:pPr lvl="1">
              <a:buFont typeface="Arial" pitchFamily="34" charset="0"/>
              <a:buChar char="•"/>
            </a:pPr>
            <a:r>
              <a:rPr lang="en-US" dirty="0" smtClean="0">
                <a:latin typeface="+mn-lt"/>
              </a:rPr>
              <a:t>A strategy for uncovering your prospect’s challenges and goals. </a:t>
            </a:r>
          </a:p>
          <a:p>
            <a:pPr lvl="1">
              <a:buFont typeface="Arial" pitchFamily="34" charset="0"/>
              <a:buChar char="•"/>
            </a:pPr>
            <a:r>
              <a:rPr lang="en-US" dirty="0" smtClean="0">
                <a:latin typeface="+mn-lt"/>
              </a:rPr>
              <a:t>An opportunity to educate and inspire your prospect.</a:t>
            </a:r>
          </a:p>
          <a:p>
            <a:pPr lvl="1">
              <a:buFont typeface="Arial" pitchFamily="34" charset="0"/>
              <a:buChar char="•"/>
            </a:pPr>
            <a:r>
              <a:rPr lang="en-US" dirty="0" smtClean="0">
                <a:latin typeface="+mn-lt"/>
              </a:rPr>
              <a:t>An opportunity to establish credibility and trust. </a:t>
            </a:r>
          </a:p>
          <a:p>
            <a:pPr lvl="1">
              <a:buFont typeface="Arial" pitchFamily="34" charset="0"/>
              <a:buChar char="•"/>
            </a:pPr>
            <a:r>
              <a:rPr lang="en-US" dirty="0" smtClean="0">
                <a:latin typeface="+mn-lt"/>
              </a:rPr>
              <a:t>An opportunity to determine if they are qualified to be helped and you are qualified to help them.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rotWithShape="1">
          <a:blip r:embed="rId3"/>
          <a:srcRect b="2946"/>
          <a:stretch/>
        </p:blipFill>
        <p:spPr bwMode="auto">
          <a:xfrm>
            <a:off x="0" y="0"/>
            <a:ext cx="9224920" cy="6858000"/>
          </a:xfrm>
          <a:prstGeom prst="rect">
            <a:avLst/>
          </a:prstGeom>
          <a:noFill/>
          <a:ln w="9525">
            <a:noFill/>
            <a:miter lim="800000"/>
            <a:headEnd/>
            <a:tailEnd/>
          </a:ln>
        </p:spPr>
      </p:pic>
    </p:spTree>
    <p:extLst>
      <p:ext uri="{BB962C8B-B14F-4D97-AF65-F5344CB8AC3E}">
        <p14:creationId xmlns:p14="http://schemas.microsoft.com/office/powerpoint/2010/main" val="1330329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66396" y="166777"/>
            <a:ext cx="8658807" cy="583734"/>
          </a:xfrm>
        </p:spPr>
        <p:txBody>
          <a:bodyPr lIns="0" tIns="0" rIns="0" bIns="0"/>
          <a:lstStyle/>
          <a:p>
            <a:pPr eaLnBrk="1" hangingPunct="1">
              <a:lnSpc>
                <a:spcPct val="95000"/>
              </a:lnSpc>
            </a:pPr>
            <a:r>
              <a:rPr lang="en-US" sz="3200" dirty="0" smtClean="0">
                <a:latin typeface="+mn-lt"/>
              </a:rPr>
              <a:t>What Happens During It – The Buyer/Seller Dance</a:t>
            </a:r>
          </a:p>
        </p:txBody>
      </p:sp>
      <p:sp>
        <p:nvSpPr>
          <p:cNvPr id="4" name="Content Placeholder 3"/>
          <p:cNvSpPr>
            <a:spLocks noGrp="1"/>
          </p:cNvSpPr>
          <p:nvPr>
            <p:ph sz="half" idx="1"/>
          </p:nvPr>
        </p:nvSpPr>
        <p:spPr>
          <a:xfrm>
            <a:off x="0" y="1189037"/>
            <a:ext cx="4495800" cy="4525963"/>
          </a:xfrm>
        </p:spPr>
        <p:txBody>
          <a:bodyPr>
            <a:normAutofit fontScale="92500"/>
          </a:bodyPr>
          <a:lstStyle/>
          <a:p>
            <a:r>
              <a:rPr lang="en-US" dirty="0" smtClean="0"/>
              <a:t>What They Want to Know: </a:t>
            </a:r>
          </a:p>
          <a:p>
            <a:pPr lvl="1"/>
            <a:r>
              <a:rPr lang="en-US" dirty="0" smtClean="0"/>
              <a:t>How much does it cost? </a:t>
            </a:r>
          </a:p>
          <a:p>
            <a:pPr lvl="1"/>
            <a:r>
              <a:rPr lang="en-US" dirty="0" smtClean="0"/>
              <a:t>What problems can you help me solve? </a:t>
            </a:r>
          </a:p>
          <a:p>
            <a:pPr lvl="1"/>
            <a:r>
              <a:rPr lang="en-US" dirty="0" smtClean="0"/>
              <a:t>How does it work? </a:t>
            </a:r>
          </a:p>
          <a:p>
            <a:pPr lvl="1"/>
            <a:r>
              <a:rPr lang="en-US" dirty="0" smtClean="0"/>
              <a:t>What goals can you help me achieve? </a:t>
            </a:r>
          </a:p>
          <a:p>
            <a:pPr lvl="1"/>
            <a:r>
              <a:rPr lang="en-US" dirty="0" smtClean="0"/>
              <a:t>How long does it take? </a:t>
            </a:r>
          </a:p>
          <a:p>
            <a:pPr lvl="1"/>
            <a:r>
              <a:rPr lang="en-US" dirty="0" smtClean="0"/>
              <a:t>Do I have to do work? </a:t>
            </a:r>
          </a:p>
          <a:p>
            <a:pPr lvl="1"/>
            <a:r>
              <a:rPr lang="en-US" dirty="0" smtClean="0"/>
              <a:t>Can they do this by the time I need it? </a:t>
            </a:r>
          </a:p>
        </p:txBody>
      </p:sp>
      <p:sp>
        <p:nvSpPr>
          <p:cNvPr id="5" name="Content Placeholder 4"/>
          <p:cNvSpPr>
            <a:spLocks noGrp="1"/>
          </p:cNvSpPr>
          <p:nvPr>
            <p:ph sz="half" idx="2"/>
          </p:nvPr>
        </p:nvSpPr>
        <p:spPr>
          <a:xfrm>
            <a:off x="4343400" y="1189037"/>
            <a:ext cx="4800600" cy="4525963"/>
          </a:xfrm>
        </p:spPr>
        <p:txBody>
          <a:bodyPr>
            <a:normAutofit fontScale="92500"/>
          </a:bodyPr>
          <a:lstStyle/>
          <a:p>
            <a:r>
              <a:rPr lang="en-US" dirty="0" smtClean="0"/>
              <a:t>What You Need to Know:</a:t>
            </a:r>
          </a:p>
          <a:p>
            <a:pPr lvl="1"/>
            <a:r>
              <a:rPr lang="en-US" dirty="0" smtClean="0"/>
              <a:t>Will they invest time/money?</a:t>
            </a:r>
          </a:p>
          <a:p>
            <a:pPr lvl="1"/>
            <a:r>
              <a:rPr lang="en-US" dirty="0" smtClean="0"/>
              <a:t>What services do they need? </a:t>
            </a:r>
          </a:p>
          <a:p>
            <a:pPr lvl="1"/>
            <a:r>
              <a:rPr lang="en-US" dirty="0" smtClean="0"/>
              <a:t>What </a:t>
            </a:r>
            <a:r>
              <a:rPr lang="en-US" dirty="0" err="1" smtClean="0"/>
              <a:t>HubSpot</a:t>
            </a:r>
            <a:r>
              <a:rPr lang="en-US" dirty="0" smtClean="0"/>
              <a:t> product, features and services do they need? </a:t>
            </a:r>
          </a:p>
          <a:p>
            <a:pPr lvl="1"/>
            <a:r>
              <a:rPr lang="en-US" dirty="0" smtClean="0"/>
              <a:t>Are they motivated to change? </a:t>
            </a:r>
          </a:p>
          <a:p>
            <a:pPr lvl="1"/>
            <a:r>
              <a:rPr lang="en-US" dirty="0" smtClean="0"/>
              <a:t>Are they committed for the long haul? </a:t>
            </a:r>
          </a:p>
          <a:p>
            <a:pPr lvl="1"/>
            <a:r>
              <a:rPr lang="en-US" dirty="0" smtClean="0"/>
              <a:t>Can they create content? </a:t>
            </a:r>
          </a:p>
          <a:p>
            <a:pPr lvl="1"/>
            <a:r>
              <a:rPr lang="en-US" dirty="0" smtClean="0"/>
              <a:t>When do they want/need to start? </a:t>
            </a:r>
          </a:p>
          <a:p>
            <a:pPr lvl="1"/>
            <a:endParaRPr lang="en-US" dirty="0" smtClean="0"/>
          </a:p>
        </p:txBody>
      </p:sp>
      <p:sp>
        <p:nvSpPr>
          <p:cNvPr id="6" name="Right Arrow 5"/>
          <p:cNvSpPr/>
          <p:nvPr/>
        </p:nvSpPr>
        <p:spPr>
          <a:xfrm>
            <a:off x="513910" y="5410200"/>
            <a:ext cx="2895600" cy="12192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Share Expertise</a:t>
            </a:r>
            <a:endParaRPr lang="en-US" dirty="0"/>
          </a:p>
        </p:txBody>
      </p:sp>
      <p:sp>
        <p:nvSpPr>
          <p:cNvPr id="7" name="Left Arrow 6"/>
          <p:cNvSpPr/>
          <p:nvPr/>
        </p:nvSpPr>
        <p:spPr>
          <a:xfrm>
            <a:off x="5199319" y="5410200"/>
            <a:ext cx="3094075" cy="12192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Prospect Shares Info</a:t>
            </a:r>
            <a:endParaRPr lang="en-US" dirty="0"/>
          </a:p>
        </p:txBody>
      </p:sp>
      <p:sp>
        <p:nvSpPr>
          <p:cNvPr id="8" name="Rectangle 7"/>
          <p:cNvSpPr/>
          <p:nvPr/>
        </p:nvSpPr>
        <p:spPr>
          <a:xfrm>
            <a:off x="3810000" y="5410200"/>
            <a:ext cx="10668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Win-Win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
        <p:nvSpPr>
          <p:cNvPr id="3" name="Rectangle 2"/>
          <p:cNvSpPr/>
          <p:nvPr/>
        </p:nvSpPr>
        <p:spPr>
          <a:xfrm>
            <a:off x="237744" y="1142505"/>
            <a:ext cx="7725907" cy="1968795"/>
          </a:xfrm>
          <a:prstGeom prst="rect">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56331" y="1587300"/>
            <a:ext cx="5756803" cy="1471172"/>
          </a:xfrm>
          <a:prstGeom prst="rect">
            <a:avLst/>
          </a:prstGeom>
          <a:noFill/>
        </p:spPr>
        <p:txBody>
          <a:bodyPr wrap="square" rtlCol="0">
            <a:spAutoFit/>
          </a:bodyPr>
          <a:lstStyle/>
          <a:p>
            <a:pPr algn="r">
              <a:lnSpc>
                <a:spcPct val="80000"/>
              </a:lnSpc>
            </a:pPr>
            <a:r>
              <a:rPr lang="en-US" sz="2400" dirty="0" smtClean="0">
                <a:solidFill>
                  <a:srgbClr val="434343"/>
                </a:solidFill>
                <a:latin typeface="Franklin Gothic Book"/>
                <a:cs typeface="Franklin Gothic Book"/>
              </a:rPr>
              <a:t>David Weinhaus</a:t>
            </a:r>
          </a:p>
          <a:p>
            <a:pPr algn="r">
              <a:lnSpc>
                <a:spcPct val="80000"/>
              </a:lnSpc>
            </a:pPr>
            <a:r>
              <a:rPr lang="en-US" sz="2400" dirty="0" smtClean="0">
                <a:solidFill>
                  <a:srgbClr val="434343"/>
                </a:solidFill>
                <a:latin typeface="Franklin Gothic Book"/>
                <a:cs typeface="Franklin Gothic Book"/>
              </a:rPr>
              <a:t>Partner Account Manager</a:t>
            </a:r>
          </a:p>
          <a:p>
            <a:pPr algn="r">
              <a:lnSpc>
                <a:spcPct val="80000"/>
              </a:lnSpc>
            </a:pPr>
            <a:r>
              <a:rPr lang="en-US" sz="2400" u="sng" dirty="0" smtClean="0">
                <a:solidFill>
                  <a:schemeClr val="accent1">
                    <a:lumMod val="75000"/>
                  </a:schemeClr>
                </a:solidFill>
                <a:latin typeface="Franklin Gothic Book" pitchFamily="34" charset="0"/>
              </a:rPr>
              <a:t>www.linkedin.com</a:t>
            </a:r>
            <a:r>
              <a:rPr lang="en-US" sz="2400" u="sng" dirty="0" smtClean="0">
                <a:latin typeface="Franklin Gothic Book" pitchFamily="34" charset="0"/>
              </a:rPr>
              <a:t>/in/davidweinhaus</a:t>
            </a:r>
            <a:endParaRPr lang="en-US" sz="2400" dirty="0" smtClean="0">
              <a:solidFill>
                <a:srgbClr val="434343"/>
              </a:solidFill>
              <a:latin typeface="Franklin Gothic Book" pitchFamily="34" charset="0"/>
              <a:cs typeface="Franklin Gothic Book"/>
            </a:endParaRPr>
          </a:p>
          <a:p>
            <a:pPr algn="r">
              <a:lnSpc>
                <a:spcPct val="80000"/>
              </a:lnSpc>
            </a:pPr>
            <a:r>
              <a:rPr lang="en-US" sz="2400" dirty="0" smtClean="0">
                <a:solidFill>
                  <a:srgbClr val="434343"/>
                </a:solidFill>
                <a:latin typeface="Franklin Gothic Book" pitchFamily="34" charset="0"/>
                <a:cs typeface="Franklin Gothic Book"/>
              </a:rPr>
              <a:t>dweinhaus@</a:t>
            </a:r>
            <a:r>
              <a:rPr lang="en-US" sz="2400" dirty="0" smtClean="0">
                <a:latin typeface="Franklin Gothic Book" pitchFamily="34" charset="0"/>
                <a:cs typeface="Franklin Gothic Book"/>
              </a:rPr>
              <a:t>hubspot.com</a:t>
            </a:r>
            <a:r>
              <a:rPr lang="en-US" sz="2400" dirty="0" smtClean="0">
                <a:solidFill>
                  <a:srgbClr val="E36F1E"/>
                </a:solidFill>
                <a:latin typeface="Franklin Gothic Book" pitchFamily="34" charset="0"/>
                <a:cs typeface="Franklin Gothic Book"/>
              </a:rPr>
              <a:t> </a:t>
            </a:r>
          </a:p>
          <a:p>
            <a:pPr algn="r">
              <a:lnSpc>
                <a:spcPct val="80000"/>
              </a:lnSpc>
            </a:pPr>
            <a:endParaRPr lang="en-US" sz="1600" dirty="0" smtClean="0">
              <a:solidFill>
                <a:srgbClr val="E36F1E"/>
              </a:solidFill>
              <a:latin typeface="Franklin Gothic Book"/>
              <a:cs typeface="Franklin Gothic Book"/>
            </a:endParaRPr>
          </a:p>
        </p:txBody>
      </p:sp>
      <p:pic>
        <p:nvPicPr>
          <p:cNvPr id="15" name="Picture 14" descr="DSC03221.JPG"/>
          <p:cNvPicPr>
            <a:picLocks noChangeAspect="1"/>
          </p:cNvPicPr>
          <p:nvPr/>
        </p:nvPicPr>
        <p:blipFill>
          <a:blip r:embed="rId5" cstate="print"/>
          <a:stretch>
            <a:fillRect/>
          </a:stretch>
        </p:blipFill>
        <p:spPr>
          <a:xfrm>
            <a:off x="6550702" y="1146934"/>
            <a:ext cx="1412949" cy="1959935"/>
          </a:xfrm>
          <a:prstGeom prst="rect">
            <a:avLst/>
          </a:prstGeom>
        </p:spPr>
      </p:pic>
      <p:pic>
        <p:nvPicPr>
          <p:cNvPr id="17" name="Picture 3" descr="n5514886_39255435_6436242.jpg"/>
          <p:cNvPicPr>
            <a:picLocks noChangeAspect="1" noChangeArrowheads="1"/>
          </p:cNvPicPr>
          <p:nvPr/>
        </p:nvPicPr>
        <p:blipFill>
          <a:blip r:embed="rId6" cstate="print"/>
          <a:srcRect l="29667" t="10142" r="20833"/>
          <a:stretch>
            <a:fillRect/>
          </a:stretch>
        </p:blipFill>
        <p:spPr bwMode="auto">
          <a:xfrm>
            <a:off x="1114587" y="3530975"/>
            <a:ext cx="1905000" cy="2301636"/>
          </a:xfrm>
          <a:prstGeom prst="rect">
            <a:avLst/>
          </a:prstGeom>
          <a:noFill/>
          <a:ln w="9525">
            <a:noFill/>
            <a:miter lim="800000"/>
            <a:headEnd/>
            <a:tailEnd/>
          </a:ln>
        </p:spPr>
      </p:pic>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62" y="634482"/>
            <a:ext cx="8229600" cy="709126"/>
          </a:xfrm>
        </p:spPr>
        <p:txBody>
          <a:bodyPr>
            <a:normAutofit fontScale="90000"/>
          </a:bodyPr>
          <a:lstStyle/>
          <a:p>
            <a:pPr algn="ctr"/>
            <a:r>
              <a:rPr lang="en-US" sz="4400" dirty="0" smtClean="0"/>
              <a:t>You can Deliver the Solution to their Problems</a:t>
            </a:r>
            <a:br>
              <a:rPr lang="en-US" sz="4400" dirty="0" smtClean="0"/>
            </a:br>
            <a:endParaRPr lang="en-US" sz="4400" dirty="0"/>
          </a:p>
        </p:txBody>
      </p:sp>
      <p:pic>
        <p:nvPicPr>
          <p:cNvPr id="4098" name="Picture 2" descr="http://1.bp.blogspot.com/_3jFPtmtQ2I8/SwpZ6yqZxfI/AAAAAAAAAWM/p4YQaaZTVeo/s1600/the_worlds_greatest_problem_solver_card-p137073710876663447q0yk_400.jpg"/>
          <p:cNvPicPr>
            <a:picLocks noChangeAspect="1" noChangeArrowheads="1"/>
          </p:cNvPicPr>
          <p:nvPr/>
        </p:nvPicPr>
        <p:blipFill>
          <a:blip r:embed="rId3"/>
          <a:srcRect t="12000" b="12333"/>
          <a:stretch>
            <a:fillRect/>
          </a:stretch>
        </p:blipFill>
        <p:spPr bwMode="auto">
          <a:xfrm>
            <a:off x="1930400" y="1505257"/>
            <a:ext cx="5311775" cy="4019243"/>
          </a:xfrm>
          <a:prstGeom prst="rect">
            <a:avLst/>
          </a:prstGeom>
          <a:noFill/>
        </p:spPr>
      </p:pic>
      <p:sp>
        <p:nvSpPr>
          <p:cNvPr id="10" name="Title 1"/>
          <p:cNvSpPr txBox="1">
            <a:spLocks/>
          </p:cNvSpPr>
          <p:nvPr/>
        </p:nvSpPr>
        <p:spPr>
          <a:xfrm>
            <a:off x="0" y="5765800"/>
            <a:ext cx="8991600" cy="586211"/>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2200" b="0" i="1" u="none" strike="noStrike" kern="1200" cap="all" spc="0" normalizeH="0" baseline="0" noProof="0" dirty="0" smtClean="0">
                <a:ln>
                  <a:noFill/>
                </a:ln>
                <a:solidFill>
                  <a:srgbClr val="434343"/>
                </a:solidFill>
                <a:effectLst/>
                <a:uLnTx/>
                <a:uFillTx/>
                <a:latin typeface="Franklin Gothic Book"/>
                <a:ea typeface="+mj-ea"/>
                <a:cs typeface="Franklin Gothic Book"/>
              </a:rPr>
              <a:t>(If they are a fit)</a:t>
            </a:r>
            <a:endParaRPr kumimoji="0" lang="en-US" sz="2200" b="0" i="1" u="none" strike="noStrike" kern="1200" cap="all" spc="0" normalizeH="0" baseline="0" noProof="0" dirty="0">
              <a:ln>
                <a:noFill/>
              </a:ln>
              <a:solidFill>
                <a:srgbClr val="434343"/>
              </a:solidFill>
              <a:effectLst/>
              <a:uLnTx/>
              <a:uFillTx/>
              <a:latin typeface="Franklin Gothic Book"/>
              <a:ea typeface="+mj-ea"/>
              <a:cs typeface="Franklin Gothic Book"/>
            </a:endParaRPr>
          </a:p>
        </p:txBody>
      </p:sp>
      <p:sp>
        <p:nvSpPr>
          <p:cNvPr id="3" name="TextBox 2"/>
          <p:cNvSpPr txBox="1"/>
          <p:nvPr/>
        </p:nvSpPr>
        <p:spPr>
          <a:xfrm>
            <a:off x="2882660" y="3480372"/>
            <a:ext cx="3226280" cy="1631216"/>
          </a:xfrm>
          <a:prstGeom prst="rect">
            <a:avLst/>
          </a:prstGeom>
          <a:solidFill>
            <a:schemeClr val="accent2"/>
          </a:solidFill>
        </p:spPr>
        <p:txBody>
          <a:bodyPr wrap="square" rtlCol="0">
            <a:spAutoFit/>
          </a:bodyPr>
          <a:lstStyle/>
          <a:p>
            <a:r>
              <a:rPr lang="en-US" sz="5000" b="1" dirty="0" smtClean="0"/>
              <a:t>NOT SALES PERSON!</a:t>
            </a:r>
            <a:endParaRPr lang="en-US" sz="5000" b="1" dirty="0"/>
          </a:p>
        </p:txBody>
      </p:sp>
    </p:spTree>
    <p:extLst>
      <p:ext uri="{BB962C8B-B14F-4D97-AF65-F5344CB8AC3E}">
        <p14:creationId xmlns:p14="http://schemas.microsoft.com/office/powerpoint/2010/main" val="16136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800100"/>
            <a:ext cx="2667000" cy="923330"/>
          </a:xfrm>
          <a:prstGeom prst="rect">
            <a:avLst/>
          </a:prstGeom>
        </p:spPr>
        <p:txBody>
          <a:bodyPr wrap="square">
            <a:spAutoFit/>
          </a:bodyPr>
          <a:lstStyle/>
          <a:p>
            <a:pPr algn="ctr"/>
            <a:r>
              <a:rPr lang="en-US" b="1" dirty="0" smtClean="0"/>
              <a:t>Weak Pipeline and Little Development</a:t>
            </a:r>
          </a:p>
          <a:p>
            <a:pPr algn="ctr"/>
            <a:endParaRPr lang="en-US" b="1" dirty="0"/>
          </a:p>
        </p:txBody>
      </p:sp>
      <p:sp>
        <p:nvSpPr>
          <p:cNvPr id="7" name="Rectangle 6"/>
          <p:cNvSpPr/>
          <p:nvPr/>
        </p:nvSpPr>
        <p:spPr>
          <a:xfrm>
            <a:off x="4965700" y="787400"/>
            <a:ext cx="2667000" cy="584775"/>
          </a:xfrm>
          <a:prstGeom prst="rect">
            <a:avLst/>
          </a:prstGeom>
        </p:spPr>
        <p:txBody>
          <a:bodyPr wrap="square">
            <a:spAutoFit/>
          </a:bodyPr>
          <a:lstStyle/>
          <a:p>
            <a:pPr algn="ctr"/>
            <a:r>
              <a:rPr lang="en-US" sz="1600" b="1" dirty="0" smtClean="0"/>
              <a:t>Strong Pipeline and/or Doing What it Takes to Build One</a:t>
            </a:r>
            <a:endParaRPr lang="en-US" sz="1600" b="1" dirty="0"/>
          </a:p>
        </p:txBody>
      </p:sp>
      <p:sp>
        <p:nvSpPr>
          <p:cNvPr id="8" name="Rectangle 7"/>
          <p:cNvSpPr/>
          <p:nvPr/>
        </p:nvSpPr>
        <p:spPr>
          <a:xfrm>
            <a:off x="838200" y="4288850"/>
            <a:ext cx="2667000" cy="2123658"/>
          </a:xfrm>
          <a:prstGeom prst="rect">
            <a:avLst/>
          </a:prstGeom>
        </p:spPr>
        <p:txBody>
          <a:bodyPr wrap="square">
            <a:spAutoFit/>
          </a:bodyPr>
          <a:lstStyle/>
          <a:p>
            <a:pPr algn="ctr">
              <a:spcAft>
                <a:spcPts val="600"/>
              </a:spcAft>
            </a:pPr>
            <a:r>
              <a:rPr lang="en-US" sz="1400" i="1" dirty="0" smtClean="0"/>
              <a:t>“This job could be really important. How am I going to get some business?”</a:t>
            </a:r>
          </a:p>
          <a:p>
            <a:pPr algn="ctr">
              <a:spcAft>
                <a:spcPts val="600"/>
              </a:spcAft>
            </a:pPr>
            <a:endParaRPr lang="en-US" sz="1400" i="1" dirty="0" smtClean="0"/>
          </a:p>
          <a:p>
            <a:pPr algn="ctr">
              <a:spcAft>
                <a:spcPts val="600"/>
              </a:spcAft>
            </a:pPr>
            <a:r>
              <a:rPr lang="en-US" sz="1400" i="1" dirty="0" smtClean="0"/>
              <a:t>“I’m going to impress them”</a:t>
            </a:r>
          </a:p>
          <a:p>
            <a:pPr algn="ctr">
              <a:spcAft>
                <a:spcPts val="600"/>
              </a:spcAft>
            </a:pPr>
            <a:endParaRPr lang="en-US" sz="1400" i="1" dirty="0" smtClean="0"/>
          </a:p>
          <a:p>
            <a:pPr algn="ctr">
              <a:spcAft>
                <a:spcPts val="600"/>
              </a:spcAft>
            </a:pPr>
            <a:r>
              <a:rPr lang="en-US" sz="1400" i="1" dirty="0" smtClean="0"/>
              <a:t>“I hope my tough questions don’t rub them the wrong way”</a:t>
            </a:r>
            <a:endParaRPr lang="en-US" sz="1400" dirty="0"/>
          </a:p>
        </p:txBody>
      </p:sp>
      <p:sp>
        <p:nvSpPr>
          <p:cNvPr id="9" name="Rectangle 8"/>
          <p:cNvSpPr/>
          <p:nvPr/>
        </p:nvSpPr>
        <p:spPr>
          <a:xfrm>
            <a:off x="4559300" y="4288850"/>
            <a:ext cx="3073400" cy="2123658"/>
          </a:xfrm>
          <a:prstGeom prst="rect">
            <a:avLst/>
          </a:prstGeom>
          <a:solidFill>
            <a:schemeClr val="bg1"/>
          </a:solidFill>
        </p:spPr>
        <p:txBody>
          <a:bodyPr wrap="square">
            <a:spAutoFit/>
          </a:bodyPr>
          <a:lstStyle/>
          <a:p>
            <a:pPr algn="ctr">
              <a:spcAft>
                <a:spcPts val="600"/>
              </a:spcAft>
            </a:pPr>
            <a:r>
              <a:rPr lang="en-US" sz="1400" i="1" dirty="0" smtClean="0"/>
              <a:t>“Are they a serious prospect? Do they have budget?”</a:t>
            </a:r>
          </a:p>
          <a:p>
            <a:pPr algn="ctr">
              <a:spcAft>
                <a:spcPts val="600"/>
              </a:spcAft>
            </a:pPr>
            <a:endParaRPr lang="en-US" sz="1400" i="1" dirty="0" smtClean="0"/>
          </a:p>
          <a:p>
            <a:pPr algn="ctr">
              <a:spcAft>
                <a:spcPts val="600"/>
              </a:spcAft>
            </a:pPr>
            <a:r>
              <a:rPr lang="en-US" sz="1400" i="1" dirty="0" smtClean="0"/>
              <a:t>“They need to be willing to answer my tough questions”</a:t>
            </a:r>
          </a:p>
          <a:p>
            <a:pPr algn="ctr">
              <a:spcAft>
                <a:spcPts val="600"/>
              </a:spcAft>
            </a:pPr>
            <a:endParaRPr lang="en-US" sz="1400" dirty="0" smtClean="0"/>
          </a:p>
          <a:p>
            <a:pPr algn="ctr">
              <a:spcAft>
                <a:spcPts val="600"/>
              </a:spcAft>
            </a:pPr>
            <a:r>
              <a:rPr lang="en-US" sz="1400" i="1" dirty="0" smtClean="0"/>
              <a:t>“If not these guys, there are plenty more companies that need my help”</a:t>
            </a:r>
            <a:endParaRPr lang="en-US" sz="1400" dirty="0"/>
          </a:p>
        </p:txBody>
      </p:sp>
      <p:pic>
        <p:nvPicPr>
          <p:cNvPr id="89090" name="Picture 2"/>
          <p:cNvPicPr>
            <a:picLocks noChangeAspect="1" noChangeArrowheads="1"/>
          </p:cNvPicPr>
          <p:nvPr/>
        </p:nvPicPr>
        <p:blipFill>
          <a:blip r:embed="rId3"/>
          <a:srcRect/>
          <a:stretch>
            <a:fillRect/>
          </a:stretch>
        </p:blipFill>
        <p:spPr bwMode="auto">
          <a:xfrm>
            <a:off x="5443538" y="1372175"/>
            <a:ext cx="1743075" cy="2619375"/>
          </a:xfrm>
          <a:prstGeom prst="rect">
            <a:avLst/>
          </a:prstGeom>
          <a:noFill/>
          <a:ln w="9525">
            <a:noFill/>
            <a:miter lim="800000"/>
            <a:headEnd/>
            <a:tailEnd/>
          </a:ln>
        </p:spPr>
      </p:pic>
      <p:pic>
        <p:nvPicPr>
          <p:cNvPr id="89091" name="Picture 3"/>
          <p:cNvPicPr>
            <a:picLocks noChangeAspect="1" noChangeArrowheads="1"/>
          </p:cNvPicPr>
          <p:nvPr/>
        </p:nvPicPr>
        <p:blipFill>
          <a:blip r:embed="rId4"/>
          <a:srcRect/>
          <a:stretch>
            <a:fillRect/>
          </a:stretch>
        </p:blipFill>
        <p:spPr bwMode="auto">
          <a:xfrm>
            <a:off x="1143000" y="1667450"/>
            <a:ext cx="2133600" cy="2324100"/>
          </a:xfrm>
          <a:prstGeom prst="rect">
            <a:avLst/>
          </a:prstGeom>
          <a:noFill/>
          <a:ln w="9525">
            <a:noFill/>
            <a:miter lim="800000"/>
            <a:headEnd/>
            <a:tailEnd/>
          </a:ln>
        </p:spPr>
      </p:pic>
    </p:spTree>
    <p:extLst>
      <p:ext uri="{BB962C8B-B14F-4D97-AF65-F5344CB8AC3E}">
        <p14:creationId xmlns:p14="http://schemas.microsoft.com/office/powerpoint/2010/main" val="161361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8956298"/>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The IMA Playbook for Partners/VARs</a:t>
            </a: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88297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4</a:t>
            </a:r>
          </a:p>
        </p:txBody>
      </p:sp>
    </p:spTree>
    <p:extLst>
      <p:ext uri="{BB962C8B-B14F-4D97-AF65-F5344CB8AC3E}">
        <p14:creationId xmlns:p14="http://schemas.microsoft.com/office/powerpoint/2010/main" val="2550960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dirty="0" smtClean="0"/>
              <a:t>Intro to the IMA Play Book </a:t>
            </a:r>
          </a:p>
        </p:txBody>
      </p:sp>
      <p:sp>
        <p:nvSpPr>
          <p:cNvPr id="28675" name="Slide Number Placeholder 3"/>
          <p:cNvSpPr>
            <a:spLocks noGrp="1"/>
          </p:cNvSpPr>
          <p:nvPr>
            <p:ph type="sldNum" sz="quarter" idx="4294967295"/>
          </p:nvPr>
        </p:nvSpPr>
        <p:spPr bwMode="auto">
          <a:xfrm>
            <a:off x="0" y="6675438"/>
            <a:ext cx="2133600" cy="15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884D365-B449-4714-BD37-5CD09511F244}" type="slidenum">
              <a:rPr lang="en-US" smtClean="0">
                <a:latin typeface="Georgia" pitchFamily="18" charset="0"/>
              </a:rPr>
              <a:pPr eaLnBrk="1" fontAlgn="base" hangingPunct="1">
                <a:spcBef>
                  <a:spcPct val="0"/>
                </a:spcBef>
                <a:spcAft>
                  <a:spcPct val="0"/>
                </a:spcAft>
              </a:pPr>
              <a:t>23</a:t>
            </a:fld>
            <a:endParaRPr lang="en-US" smtClean="0">
              <a:latin typeface="Georgia" pitchFamily="18" charset="0"/>
            </a:endParaRPr>
          </a:p>
        </p:txBody>
      </p:sp>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grpSp>
        <p:nvGrpSpPr>
          <p:cNvPr id="6" name="Group 5"/>
          <p:cNvGrpSpPr/>
          <p:nvPr/>
        </p:nvGrpSpPr>
        <p:grpSpPr>
          <a:xfrm>
            <a:off x="450407" y="1106624"/>
            <a:ext cx="4257675" cy="5481638"/>
            <a:chOff x="2239962" y="1139825"/>
            <a:chExt cx="4257675" cy="5481638"/>
          </a:xfrm>
        </p:grpSpPr>
        <p:pic>
          <p:nvPicPr>
            <p:cNvPr id="58370" name="Picture 2"/>
            <p:cNvPicPr>
              <a:picLocks noChangeAspect="1" noChangeArrowheads="1"/>
            </p:cNvPicPr>
            <p:nvPr/>
          </p:nvPicPr>
          <p:blipFill>
            <a:blip r:embed="rId4"/>
            <a:srcRect/>
            <a:stretch>
              <a:fillRect/>
            </a:stretch>
          </p:blipFill>
          <p:spPr bwMode="auto">
            <a:xfrm>
              <a:off x="2239962" y="1139825"/>
              <a:ext cx="4257675" cy="548163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947160" y="3703320"/>
              <a:ext cx="762000" cy="3150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a:extLst>
                <a:ext uri="{28A0092B-C50C-407E-A947-70E740481C1C}">
                  <a14:useLocalDpi xmlns:a14="http://schemas.microsoft.com/office/drawing/2010/main" val="0"/>
                </a:ext>
              </a:extLst>
            </a:blip>
            <a:srcRect l="11259" t="42121" r="60591" b="45341"/>
            <a:stretch/>
          </p:blipFill>
          <p:spPr bwMode="auto">
            <a:xfrm>
              <a:off x="2346356" y="2773680"/>
              <a:ext cx="4044601" cy="7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4951562" y="1175849"/>
            <a:ext cx="4572000" cy="6986528"/>
          </a:xfrm>
          <a:prstGeom prst="rect">
            <a:avLst/>
          </a:prstGeom>
        </p:spPr>
        <p:txBody>
          <a:bodyPr>
            <a:spAutoFit/>
          </a:bodyPr>
          <a:lstStyle/>
          <a:p>
            <a:pPr marL="514350" indent="-514350">
              <a:buFont typeface="+mj-lt"/>
              <a:buAutoNum type="arabicPeriod"/>
            </a:pPr>
            <a:r>
              <a:rPr lang="en-US" sz="2800" dirty="0"/>
              <a:t>Call Flow and General Guidelines</a:t>
            </a:r>
          </a:p>
          <a:p>
            <a:pPr marL="514350" indent="-514350">
              <a:buFont typeface="+mj-lt"/>
              <a:buAutoNum type="arabicPeriod"/>
            </a:pPr>
            <a:r>
              <a:rPr lang="en-US" sz="2800" dirty="0"/>
              <a:t>Sounds Bites and Key Questions</a:t>
            </a:r>
          </a:p>
          <a:p>
            <a:pPr marL="971550" lvl="1" indent="-514350">
              <a:buFont typeface="Arial" pitchFamily="34" charset="0"/>
              <a:buChar char="•"/>
            </a:pPr>
            <a:r>
              <a:rPr lang="en-US" sz="2800" dirty="0"/>
              <a:t>BANT</a:t>
            </a:r>
          </a:p>
          <a:p>
            <a:pPr marL="971550" lvl="1" indent="-514350">
              <a:buFont typeface="Arial" pitchFamily="34" charset="0"/>
              <a:buChar char="•"/>
            </a:pPr>
            <a:r>
              <a:rPr lang="en-US" sz="2800" dirty="0"/>
              <a:t>GPCT</a:t>
            </a:r>
          </a:p>
          <a:p>
            <a:pPr marL="514350" indent="-514350">
              <a:buFont typeface="+mj-lt"/>
              <a:buAutoNum type="arabicPeriod"/>
            </a:pPr>
            <a:r>
              <a:rPr lang="en-US" sz="2800" dirty="0"/>
              <a:t>IMA Tools</a:t>
            </a:r>
          </a:p>
          <a:p>
            <a:pPr marL="971550" lvl="1" indent="-514350">
              <a:buFont typeface="Arial" pitchFamily="34" charset="0"/>
              <a:buChar char="•"/>
            </a:pPr>
            <a:r>
              <a:rPr lang="en-US" sz="2800" dirty="0"/>
              <a:t>Competitors Report</a:t>
            </a:r>
          </a:p>
          <a:p>
            <a:pPr marL="514350" indent="-514350">
              <a:buFont typeface="+mj-lt"/>
              <a:buAutoNum type="arabicPeriod"/>
            </a:pPr>
            <a:r>
              <a:rPr lang="en-US" sz="2800" dirty="0"/>
              <a:t>Tips </a:t>
            </a:r>
            <a:r>
              <a:rPr lang="en-US" sz="2800" dirty="0" smtClean="0"/>
              <a:t>Sheet</a:t>
            </a:r>
          </a:p>
          <a:p>
            <a:endParaRPr lang="en-US" sz="2600" dirty="0"/>
          </a:p>
          <a:p>
            <a:endParaRPr lang="en-US" sz="26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6027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486062" y="167950"/>
            <a:ext cx="8229600" cy="975517"/>
          </a:xfrm>
        </p:spPr>
        <p:txBody>
          <a:bodyPr>
            <a:normAutofit/>
          </a:bodyPr>
          <a:lstStyle/>
          <a:p>
            <a:r>
              <a:rPr lang="en-US" sz="4400" dirty="0" smtClean="0"/>
              <a:t>What It Helps You Achieve</a:t>
            </a:r>
            <a:endParaRPr lang="en-US" sz="4400" dirty="0"/>
          </a:p>
        </p:txBody>
      </p:sp>
      <p:sp>
        <p:nvSpPr>
          <p:cNvPr id="3" name="TextBox 2"/>
          <p:cNvSpPr txBox="1"/>
          <p:nvPr/>
        </p:nvSpPr>
        <p:spPr>
          <a:xfrm>
            <a:off x="21265" y="1690263"/>
            <a:ext cx="9144000" cy="4170372"/>
          </a:xfrm>
          <a:prstGeom prst="rect">
            <a:avLst/>
          </a:prstGeom>
          <a:noFill/>
        </p:spPr>
        <p:txBody>
          <a:bodyPr wrap="square" rtlCol="0">
            <a:spAutoFit/>
          </a:bodyPr>
          <a:lstStyle/>
          <a:p>
            <a:r>
              <a:rPr lang="en-US" sz="26500" b="1" dirty="0" smtClean="0">
                <a:latin typeface="Chicago" pitchFamily="34" charset="0"/>
              </a:rPr>
              <a:t>BANT</a:t>
            </a:r>
            <a:endParaRPr lang="en-US" sz="26500" b="1" dirty="0">
              <a:latin typeface="Chicago" pitchFamily="34" charset="0"/>
            </a:endParaRPr>
          </a:p>
        </p:txBody>
      </p:sp>
    </p:spTree>
    <p:extLst>
      <p:ext uri="{BB962C8B-B14F-4D97-AF65-F5344CB8AC3E}">
        <p14:creationId xmlns:p14="http://schemas.microsoft.com/office/powerpoint/2010/main" val="3196388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6467475" y="4483210"/>
            <a:ext cx="2676526" cy="2374791"/>
          </a:xfrm>
          <a:prstGeom prst="rect">
            <a:avLst/>
          </a:prstGeom>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984906"/>
            <a:ext cx="23336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188" y="2216806"/>
            <a:ext cx="2238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5346"/>
          <a:stretch/>
        </p:blipFill>
        <p:spPr bwMode="auto">
          <a:xfrm>
            <a:off x="2347913" y="3405845"/>
            <a:ext cx="43529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1275" y="4839356"/>
            <a:ext cx="3886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1556" y="8096"/>
            <a:ext cx="8229600" cy="975517"/>
          </a:xfrm>
        </p:spPr>
        <p:txBody>
          <a:bodyPr>
            <a:normAutofit/>
          </a:bodyPr>
          <a:lstStyle/>
          <a:p>
            <a:r>
              <a:rPr lang="en-US" sz="4400" dirty="0" smtClean="0"/>
              <a:t>What It Helps You Achieve</a:t>
            </a:r>
            <a:endParaRPr lang="en-US" sz="4400" dirty="0"/>
          </a:p>
        </p:txBody>
      </p:sp>
    </p:spTree>
    <p:extLst>
      <p:ext uri="{BB962C8B-B14F-4D97-AF65-F5344CB8AC3E}">
        <p14:creationId xmlns:p14="http://schemas.microsoft.com/office/powerpoint/2010/main" val="208497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8194" name="Title 1"/>
          <p:cNvSpPr>
            <a:spLocks noGrp="1"/>
          </p:cNvSpPr>
          <p:nvPr>
            <p:ph type="title"/>
          </p:nvPr>
        </p:nvSpPr>
        <p:spPr>
          <a:xfrm>
            <a:off x="486062" y="-223818"/>
            <a:ext cx="8229600" cy="1143000"/>
          </a:xfrm>
        </p:spPr>
        <p:txBody>
          <a:bodyPr>
            <a:normAutofit/>
          </a:bodyPr>
          <a:lstStyle/>
          <a:p>
            <a:pPr eaLnBrk="1" hangingPunct="1"/>
            <a:r>
              <a:rPr lang="en-US" dirty="0" smtClean="0"/>
              <a:t>Typical IMA Flow</a:t>
            </a:r>
          </a:p>
        </p:txBody>
      </p:sp>
      <p:sp>
        <p:nvSpPr>
          <p:cNvPr id="8195" name="Content Placeholder 2"/>
          <p:cNvSpPr>
            <a:spLocks noGrp="1"/>
          </p:cNvSpPr>
          <p:nvPr>
            <p:ph idx="1"/>
          </p:nvPr>
        </p:nvSpPr>
        <p:spPr>
          <a:xfrm>
            <a:off x="457200" y="781159"/>
            <a:ext cx="8229600" cy="6076841"/>
          </a:xfrm>
        </p:spPr>
        <p:txBody>
          <a:bodyPr>
            <a:normAutofit/>
          </a:bodyPr>
          <a:lstStyle/>
          <a:p>
            <a:pPr lvl="0"/>
            <a:r>
              <a:rPr lang="en-US" sz="2000" dirty="0" smtClean="0"/>
              <a:t>Build Rapport – Get the prospect at ease, start to build trust.</a:t>
            </a:r>
          </a:p>
          <a:p>
            <a:pPr lvl="0"/>
            <a:r>
              <a:rPr lang="en-US" sz="2000" dirty="0" smtClean="0"/>
              <a:t>Set the Agenda – Establish exactly what will take place during the call.</a:t>
            </a:r>
          </a:p>
          <a:p>
            <a:pPr lvl="0"/>
            <a:r>
              <a:rPr lang="en-US" sz="2000" dirty="0" smtClean="0"/>
              <a:t>Competitors Tab within the </a:t>
            </a:r>
            <a:r>
              <a:rPr lang="en-US" sz="2000" dirty="0" err="1" smtClean="0"/>
              <a:t>HubSpot</a:t>
            </a:r>
            <a:r>
              <a:rPr lang="en-US" sz="2000" dirty="0" smtClean="0"/>
              <a:t> Portal</a:t>
            </a:r>
          </a:p>
          <a:p>
            <a:pPr lvl="0"/>
            <a:r>
              <a:rPr lang="en-US" sz="2000" dirty="0" smtClean="0"/>
              <a:t>Warm Up/Big Picture – Get prospect talking about their business.</a:t>
            </a:r>
          </a:p>
          <a:p>
            <a:pPr lvl="0"/>
            <a:r>
              <a:rPr lang="en-US" sz="2000" b="1" dirty="0" smtClean="0"/>
              <a:t>Goals</a:t>
            </a:r>
            <a:r>
              <a:rPr lang="en-US" sz="2000" dirty="0" smtClean="0"/>
              <a:t> – What is this business setting out to accomplish?</a:t>
            </a:r>
          </a:p>
          <a:p>
            <a:pPr lvl="0"/>
            <a:r>
              <a:rPr lang="en-US" sz="2000" b="1" dirty="0" smtClean="0"/>
              <a:t>Plans </a:t>
            </a:r>
            <a:r>
              <a:rPr lang="en-US" sz="2000" dirty="0" smtClean="0"/>
              <a:t>– What plans are in place to get there?</a:t>
            </a:r>
          </a:p>
          <a:p>
            <a:pPr lvl="0"/>
            <a:r>
              <a:rPr lang="en-US" sz="2000" b="1" dirty="0" smtClean="0"/>
              <a:t>Challenges </a:t>
            </a:r>
            <a:r>
              <a:rPr lang="en-US" sz="2000" dirty="0" smtClean="0"/>
              <a:t>– What stands in their way to hitting their goals?</a:t>
            </a:r>
          </a:p>
          <a:p>
            <a:pPr lvl="0"/>
            <a:r>
              <a:rPr lang="en-US" sz="2000" b="1" dirty="0" smtClean="0"/>
              <a:t>Timelines </a:t>
            </a:r>
            <a:r>
              <a:rPr lang="en-US" sz="2000" dirty="0" smtClean="0"/>
              <a:t>– How soon do they need to execute to hit their goals?</a:t>
            </a:r>
          </a:p>
          <a:p>
            <a:pPr lvl="0"/>
            <a:r>
              <a:rPr lang="en-US" sz="2000" dirty="0" smtClean="0"/>
              <a:t>Expose Consequences and Implications – What if they hit?  What if they miss?</a:t>
            </a:r>
          </a:p>
          <a:p>
            <a:pPr lvl="0"/>
            <a:r>
              <a:rPr lang="en-US" sz="2000" dirty="0" smtClean="0"/>
              <a:t>Verify Budget and Authority – Can they afford it?  Can they make a purchase decision?</a:t>
            </a:r>
          </a:p>
          <a:p>
            <a:r>
              <a:rPr lang="en-US" sz="2000" b="1" i="1" dirty="0" smtClean="0"/>
              <a:t>Important Note:</a:t>
            </a:r>
            <a:r>
              <a:rPr lang="en-US" sz="2000" dirty="0" smtClean="0"/>
              <a:t>  Provide specific tips over the course of the call to demonstrate knowledge, build credibility and gain trust to allow you to dig deeper into your prospect’s business.</a:t>
            </a:r>
          </a:p>
          <a:p>
            <a:r>
              <a:rPr lang="en-US" sz="2000" dirty="0" smtClean="0"/>
              <a:t>Close for Next Steps – Diagnostic Call</a:t>
            </a:r>
          </a:p>
          <a:p>
            <a:pPr eaLnBrk="1" hangingPunct="1">
              <a:lnSpc>
                <a:spcPct val="80000"/>
              </a:lnSpc>
              <a:buFont typeface="Arial" charset="0"/>
              <a:buNone/>
            </a:pPr>
            <a:endParaRPr lang="en-US" sz="2000" dirty="0" smtClean="0"/>
          </a:p>
          <a:p>
            <a:pPr eaLnBrk="1" hangingPunct="1">
              <a:lnSpc>
                <a:spcPct val="80000"/>
              </a:lnSpc>
              <a:buFont typeface="Arial" charset="0"/>
              <a:buNone/>
            </a:pPr>
            <a:endParaRPr lang="en-US" sz="2000" dirty="0" smtClean="0"/>
          </a:p>
          <a:p>
            <a:pPr eaLnBrk="1" hangingPunct="1">
              <a:lnSpc>
                <a:spcPct val="80000"/>
              </a:lnSpc>
              <a:buFont typeface="Arial" charset="0"/>
              <a:buNone/>
            </a:pPr>
            <a:endParaRPr lang="en-US" sz="2000" dirty="0" smtClean="0"/>
          </a:p>
          <a:p>
            <a:pPr eaLnBrk="1" hangingPunct="1">
              <a:lnSpc>
                <a:spcPct val="80000"/>
              </a:lnSpc>
              <a:buFont typeface="Arial" charset="0"/>
              <a:buNone/>
            </a:pPr>
            <a:endParaRPr lang="en-US" sz="2000" dirty="0" smtClean="0"/>
          </a:p>
          <a:p>
            <a:pPr eaLnBrk="1" hangingPunct="1">
              <a:lnSpc>
                <a:spcPct val="80000"/>
              </a:lnSpc>
              <a:buFont typeface="Arial" charset="0"/>
              <a:buNone/>
            </a:pPr>
            <a:endParaRPr lang="en-US" sz="2000" dirty="0" smtClean="0"/>
          </a:p>
        </p:txBody>
      </p:sp>
    </p:spTree>
    <p:extLst>
      <p:ext uri="{BB962C8B-B14F-4D97-AF65-F5344CB8AC3E}">
        <p14:creationId xmlns:p14="http://schemas.microsoft.com/office/powerpoint/2010/main" val="102949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92"/>
            <a:ext cx="9279467" cy="7848302"/>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Potholes</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 </a:t>
            </a:r>
          </a:p>
          <a:p>
            <a:pPr algn="ctr"/>
            <a:endParaRPr lang="en-US" sz="7200" dirty="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5</a:t>
            </a:r>
          </a:p>
        </p:txBody>
      </p:sp>
    </p:spTree>
    <p:extLst>
      <p:ext uri="{BB962C8B-B14F-4D97-AF65-F5344CB8AC3E}">
        <p14:creationId xmlns:p14="http://schemas.microsoft.com/office/powerpoint/2010/main" val="2435647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Potholes</a:t>
            </a:r>
            <a:endParaRPr lang="en-US" dirty="0"/>
          </a:p>
        </p:txBody>
      </p:sp>
      <p:sp>
        <p:nvSpPr>
          <p:cNvPr id="3" name="Content Placeholder 2"/>
          <p:cNvSpPr>
            <a:spLocks noGrp="1"/>
          </p:cNvSpPr>
          <p:nvPr>
            <p:ph idx="1"/>
          </p:nvPr>
        </p:nvSpPr>
        <p:spPr>
          <a:xfrm>
            <a:off x="486062" y="1600200"/>
            <a:ext cx="8229600" cy="4525963"/>
          </a:xfrm>
        </p:spPr>
        <p:txBody>
          <a:bodyPr/>
          <a:lstStyle/>
          <a:p>
            <a:r>
              <a:rPr lang="en-US" dirty="0" smtClean="0"/>
              <a:t>Giving out too much free information</a:t>
            </a:r>
          </a:p>
          <a:p>
            <a:r>
              <a:rPr lang="en-US" dirty="0" smtClean="0"/>
              <a:t>Getting little in return</a:t>
            </a:r>
          </a:p>
          <a:p>
            <a:r>
              <a:rPr lang="en-US" dirty="0" smtClean="0"/>
              <a:t>Not asking questions</a:t>
            </a:r>
          </a:p>
          <a:p>
            <a:r>
              <a:rPr lang="en-US" dirty="0" smtClean="0"/>
              <a:t>Not being conversational</a:t>
            </a:r>
          </a:p>
          <a:p>
            <a:r>
              <a:rPr lang="en-US" dirty="0" smtClean="0"/>
              <a:t>Not rolling with the punches</a:t>
            </a:r>
          </a:p>
        </p:txBody>
      </p:sp>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258729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r>
              <a:rPr lang="en-US" sz="7200" dirty="0" smtClean="0">
                <a:solidFill>
                  <a:schemeClr val="bg1"/>
                </a:solidFill>
                <a:latin typeface="MV Boli" pitchFamily="2" charset="0"/>
                <a:cs typeface="MV Boli" pitchFamily="2" charset="0"/>
              </a:rPr>
              <a:t>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Content Placeholder 3"/>
          <p:cNvSpPr>
            <a:spLocks noGrp="1"/>
          </p:cNvSpPr>
          <p:nvPr>
            <p:ph sz="quarter" idx="13"/>
          </p:nvPr>
        </p:nvSpPr>
        <p:spPr>
          <a:xfrm>
            <a:off x="0" y="909868"/>
            <a:ext cx="9144000" cy="5597612"/>
          </a:xfrm>
        </p:spPr>
        <p:txBody>
          <a:bodyPr>
            <a:normAutofit/>
          </a:bodyPr>
          <a:lstStyle/>
          <a:p>
            <a:pPr indent="-308610">
              <a:lnSpc>
                <a:spcPct val="95000"/>
              </a:lnSpc>
              <a:buClr>
                <a:srgbClr val="000000"/>
              </a:buClr>
              <a:buSzPct val="100000"/>
              <a:buFontTx/>
              <a:buChar char="•"/>
            </a:pPr>
            <a:r>
              <a:rPr lang="en-US" sz="2400" dirty="0" smtClean="0">
                <a:solidFill>
                  <a:schemeClr val="tx1"/>
                </a:solidFill>
                <a:latin typeface="+mn-lt"/>
              </a:rPr>
              <a:t>Think of the assessment as setting up a 45-60 minute time slot where you will be able to speak with the prospect to determine whether you can help them. </a:t>
            </a:r>
          </a:p>
          <a:p>
            <a:pPr indent="-308610">
              <a:lnSpc>
                <a:spcPct val="95000"/>
              </a:lnSpc>
              <a:buClr>
                <a:srgbClr val="000000"/>
              </a:buClr>
              <a:buSzPct val="100000"/>
              <a:buFontTx/>
              <a:buChar char="•"/>
            </a:pPr>
            <a:r>
              <a:rPr lang="en-US" sz="2400" dirty="0" smtClean="0">
                <a:solidFill>
                  <a:schemeClr val="tx1"/>
                </a:solidFill>
                <a:latin typeface="+mn-lt"/>
              </a:rPr>
              <a:t>This process is for their benefit. When this is done well, prospects will thank you. </a:t>
            </a:r>
          </a:p>
          <a:p>
            <a:pPr indent="-308610">
              <a:lnSpc>
                <a:spcPct val="95000"/>
              </a:lnSpc>
              <a:buClr>
                <a:srgbClr val="000000"/>
              </a:buClr>
              <a:buSzPct val="100000"/>
              <a:buFontTx/>
              <a:buChar char="•"/>
            </a:pPr>
            <a:r>
              <a:rPr lang="en-US" sz="2400" dirty="0" smtClean="0">
                <a:solidFill>
                  <a:schemeClr val="tx1"/>
                </a:solidFill>
                <a:latin typeface="+mn-lt"/>
              </a:rPr>
              <a:t>You should add value by sharing stories and tips that are relevant to the questions you’re asking. </a:t>
            </a:r>
          </a:p>
          <a:p>
            <a:pPr indent="-308610">
              <a:lnSpc>
                <a:spcPct val="95000"/>
              </a:lnSpc>
              <a:buClr>
                <a:srgbClr val="000000"/>
              </a:buClr>
              <a:buSzPct val="100000"/>
              <a:buFontTx/>
              <a:buChar char="•"/>
            </a:pPr>
            <a:r>
              <a:rPr lang="en-US" sz="2400" dirty="0" smtClean="0">
                <a:solidFill>
                  <a:schemeClr val="tx1"/>
                </a:solidFill>
                <a:latin typeface="+mn-lt"/>
              </a:rPr>
              <a:t>Inbound marketing works VERY well when it’s done right. You are the expert. You should guide the conversation. Don’t let the prospect drag you off course. Your time is valuable.</a:t>
            </a:r>
          </a:p>
          <a:p>
            <a:pPr indent="-308610">
              <a:lnSpc>
                <a:spcPct val="95000"/>
              </a:lnSpc>
              <a:buClr>
                <a:srgbClr val="000000"/>
              </a:buClr>
              <a:buSzPct val="100000"/>
              <a:buFontTx/>
              <a:buChar char="•"/>
            </a:pPr>
            <a:r>
              <a:rPr lang="en-US" sz="2400" b="1" dirty="0" smtClean="0">
                <a:solidFill>
                  <a:schemeClr val="tx1"/>
                </a:solidFill>
                <a:latin typeface="+mn-lt"/>
              </a:rPr>
              <a:t>If you can think you can help them, your objective is to set up another “diagnostic and goal setting” call.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rgbClr val="FF8125"/>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216821"/>
            <a:ext cx="8534400" cy="3477875"/>
          </a:xfrm>
          <a:prstGeom prst="rect">
            <a:avLst/>
          </a:prstGeom>
          <a:noFill/>
        </p:spPr>
        <p:txBody>
          <a:bodyPr wrap="square" rtlCol="0">
            <a:spAutoFit/>
          </a:bodyPr>
          <a:lstStyle/>
          <a:p>
            <a:pPr>
              <a:spcAft>
                <a:spcPts val="2400"/>
              </a:spcAft>
            </a:pPr>
            <a:r>
              <a:rPr lang="en-US" sz="4000" dirty="0" smtClean="0"/>
              <a:t>Homework</a:t>
            </a:r>
          </a:p>
          <a:p>
            <a:pPr marL="292100" indent="-292100">
              <a:spcAft>
                <a:spcPts val="2400"/>
              </a:spcAft>
              <a:buFont typeface="Arial" pitchFamily="34" charset="0"/>
              <a:buChar char="•"/>
            </a:pPr>
            <a:r>
              <a:rPr lang="en-US" sz="3000" dirty="0" smtClean="0"/>
              <a:t>Execute on 5 IMAs</a:t>
            </a:r>
          </a:p>
          <a:p>
            <a:pPr marL="749300" lvl="1" indent="-292100">
              <a:spcAft>
                <a:spcPts val="2400"/>
              </a:spcAft>
              <a:buFont typeface="Arial" pitchFamily="34" charset="0"/>
              <a:buChar char="•"/>
            </a:pPr>
            <a:r>
              <a:rPr lang="en-US" sz="3000" dirty="0" smtClean="0"/>
              <a:t>Schedule 3 next step appointments</a:t>
            </a:r>
          </a:p>
          <a:p>
            <a:pPr marL="292100" indent="-292100">
              <a:spcAft>
                <a:spcPts val="2400"/>
              </a:spcAft>
              <a:buFont typeface="Arial" pitchFamily="34" charset="0"/>
              <a:buChar char="•"/>
            </a:pPr>
            <a:r>
              <a:rPr lang="en-US" sz="3000" b="1" dirty="0" smtClean="0"/>
              <a:t>Dig deep with your prospective customers and qualify!!!</a:t>
            </a:r>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beale\Desktop\Mark_your_Calendar2.gif"/>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246"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5" name="TextBox 4"/>
          <p:cNvSpPr txBox="1"/>
          <p:nvPr/>
        </p:nvSpPr>
        <p:spPr>
          <a:xfrm>
            <a:off x="3237594" y="764699"/>
            <a:ext cx="6493790" cy="3231654"/>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February 14</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“Diagnostic </a:t>
            </a:r>
          </a:p>
          <a:p>
            <a:pPr marL="292100" indent="-292100">
              <a:spcAft>
                <a:spcPts val="2400"/>
              </a:spcAft>
              <a:buFont typeface="Arial" pitchFamily="34" charset="0"/>
              <a:buChar char="•"/>
            </a:pPr>
            <a:r>
              <a:rPr lang="en-US" sz="3600" dirty="0" smtClean="0"/>
              <a:t>And Goal Setting”</a:t>
            </a:r>
          </a:p>
        </p:txBody>
      </p:sp>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Appendix a</a:t>
            </a:r>
            <a:br>
              <a:rPr lang="en-US" sz="4400" dirty="0" smtClean="0"/>
            </a:br>
            <a:r>
              <a:rPr lang="en-US" sz="4400" dirty="0" smtClean="0"/>
              <a:t> </a:t>
            </a:r>
            <a:endParaRPr lang="en-US" sz="4400" dirty="0"/>
          </a:p>
        </p:txBody>
      </p:sp>
    </p:spTree>
    <p:extLst>
      <p:ext uri="{BB962C8B-B14F-4D97-AF65-F5344CB8AC3E}">
        <p14:creationId xmlns:p14="http://schemas.microsoft.com/office/powerpoint/2010/main" val="3912646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2"/>
          <p:cNvPicPr>
            <a:picLocks noChangeAspect="1" noChangeArrowheads="1"/>
          </p:cNvPicPr>
          <p:nvPr/>
        </p:nvPicPr>
        <p:blipFill>
          <a:blip r:embed="rId3" cstate="print"/>
          <a:srcRect/>
          <a:stretch>
            <a:fillRect/>
          </a:stretch>
        </p:blipFill>
        <p:spPr bwMode="auto">
          <a:xfrm>
            <a:off x="6547880" y="2881494"/>
            <a:ext cx="457200" cy="478971"/>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0" y="3411854"/>
            <a:ext cx="9144000" cy="3531731"/>
          </a:xfrm>
          <a:prstGeom prst="rect">
            <a:avLst/>
          </a:prstGeom>
          <a:noFill/>
          <a:ln w="9525">
            <a:noFill/>
            <a:miter lim="800000"/>
            <a:headEnd/>
            <a:tailEnd/>
          </a:ln>
        </p:spPr>
      </p:pic>
      <p:sp>
        <p:nvSpPr>
          <p:cNvPr id="7170" name="Rectangle 1"/>
          <p:cNvSpPr>
            <a:spLocks noGrp="1" noChangeArrowheads="1"/>
          </p:cNvSpPr>
          <p:nvPr>
            <p:ph type="title"/>
          </p:nvPr>
        </p:nvSpPr>
        <p:spPr/>
        <p:txBody>
          <a:bodyPr lIns="0" tIns="0" rIns="0" bIns="0"/>
          <a:lstStyle/>
          <a:p>
            <a:pPr>
              <a:lnSpc>
                <a:spcPct val="95000"/>
              </a:lnSpc>
            </a:pPr>
            <a:r>
              <a:rPr lang="en-US" sz="3200" dirty="0" smtClean="0">
                <a:latin typeface="+mn-lt"/>
              </a:rPr>
              <a:t>The Competitors Report – </a:t>
            </a:r>
            <a:r>
              <a:rPr lang="en-US" sz="3000" dirty="0" smtClean="0">
                <a:latin typeface="+mn-lt"/>
              </a:rPr>
              <a:t>Top of the Funnel and conversation starter</a:t>
            </a:r>
          </a:p>
        </p:txBody>
      </p:sp>
      <p:sp>
        <p:nvSpPr>
          <p:cNvPr id="15" name="Content Placeholder 14"/>
          <p:cNvSpPr>
            <a:spLocks noGrp="1"/>
          </p:cNvSpPr>
          <p:nvPr>
            <p:ph idx="1"/>
          </p:nvPr>
        </p:nvSpPr>
        <p:spPr>
          <a:xfrm>
            <a:off x="457200" y="1143468"/>
            <a:ext cx="8229600" cy="4982695"/>
          </a:xfrm>
        </p:spPr>
        <p:txBody>
          <a:bodyPr>
            <a:normAutofit/>
          </a:bodyPr>
          <a:lstStyle/>
          <a:p>
            <a:pPr>
              <a:buFont typeface="Arial" pitchFamily="34" charset="0"/>
              <a:buChar char="•"/>
            </a:pPr>
            <a:r>
              <a:rPr lang="en-US" sz="2800" dirty="0" smtClean="0"/>
              <a:t>Enter their Competitors’ info…</a:t>
            </a:r>
          </a:p>
          <a:p>
            <a:pPr>
              <a:buFont typeface="Arial" pitchFamily="34" charset="0"/>
              <a:buChar char="•"/>
            </a:pPr>
            <a:r>
              <a:rPr lang="en-US" sz="2800" dirty="0" smtClean="0"/>
              <a:t>Free Trial </a:t>
            </a:r>
            <a:r>
              <a:rPr lang="en-US" sz="2800" dirty="0" smtClean="0">
                <a:sym typeface="Wingdings" pitchFamily="2" charset="2"/>
              </a:rPr>
              <a:t> Analyze  Competitor Grader  Enter Competitor</a:t>
            </a:r>
            <a:endParaRPr lang="en-US" sz="2800" dirty="0" smtClean="0"/>
          </a:p>
        </p:txBody>
      </p:sp>
      <p:pic>
        <p:nvPicPr>
          <p:cNvPr id="7172" name="Picture 5"/>
          <p:cNvPicPr>
            <a:picLocks noChangeAspect="1" noChangeArrowheads="1"/>
          </p:cNvPicPr>
          <p:nvPr/>
        </p:nvPicPr>
        <p:blipFill>
          <a:blip r:embed="rId5" cstate="print"/>
          <a:srcRect/>
          <a:stretch>
            <a:fillRect/>
          </a:stretch>
        </p:blipFill>
        <p:spPr bwMode="auto">
          <a:xfrm>
            <a:off x="1681715" y="3352800"/>
            <a:ext cx="346659" cy="420053"/>
          </a:xfrm>
          <a:prstGeom prst="rect">
            <a:avLst/>
          </a:prstGeom>
          <a:noFill/>
          <a:ln w="9525">
            <a:noFill/>
            <a:miter lim="800000"/>
            <a:headEnd/>
            <a:tailEnd/>
          </a:ln>
        </p:spPr>
      </p:pic>
      <p:pic>
        <p:nvPicPr>
          <p:cNvPr id="7173" name="Picture 6"/>
          <p:cNvPicPr>
            <a:picLocks noChangeAspect="1" noChangeArrowheads="1"/>
          </p:cNvPicPr>
          <p:nvPr/>
        </p:nvPicPr>
        <p:blipFill>
          <a:blip r:embed="rId3" cstate="print"/>
          <a:srcRect/>
          <a:stretch>
            <a:fillRect/>
          </a:stretch>
        </p:blipFill>
        <p:spPr bwMode="auto">
          <a:xfrm>
            <a:off x="1668982" y="2969419"/>
            <a:ext cx="414915" cy="383381"/>
          </a:xfrm>
          <a:prstGeom prst="rect">
            <a:avLst/>
          </a:prstGeom>
          <a:noFill/>
          <a:ln w="9525">
            <a:noFill/>
            <a:miter lim="800000"/>
            <a:headEnd/>
            <a:tailEnd/>
          </a:ln>
        </p:spPr>
      </p:pic>
      <p:sp>
        <p:nvSpPr>
          <p:cNvPr id="7174" name="Text Box 7"/>
          <p:cNvSpPr txBox="1">
            <a:spLocks noChangeArrowheads="1"/>
          </p:cNvSpPr>
          <p:nvPr/>
        </p:nvSpPr>
        <p:spPr bwMode="auto">
          <a:xfrm>
            <a:off x="1757915" y="3048000"/>
            <a:ext cx="315880" cy="292388"/>
          </a:xfrm>
          <a:prstGeom prst="rect">
            <a:avLst/>
          </a:prstGeom>
          <a:noFill/>
          <a:ln w="9525">
            <a:noFill/>
            <a:miter lim="800000"/>
            <a:headEnd/>
            <a:tailEnd/>
          </a:ln>
        </p:spPr>
        <p:txBody>
          <a:bodyPr wrap="square" lIns="0" tIns="0" rIns="0" bIns="0">
            <a:spAutoFit/>
          </a:bodyPr>
          <a:lstStyle/>
          <a:p>
            <a:pPr>
              <a:lnSpc>
                <a:spcPct val="95000"/>
              </a:lnSpc>
            </a:pPr>
            <a:r>
              <a:rPr lang="en-US" sz="2000" b="1" dirty="0">
                <a:solidFill>
                  <a:srgbClr val="FFC000"/>
                </a:solidFill>
                <a:latin typeface="Arial" charset="0"/>
              </a:rPr>
              <a:t>1.</a:t>
            </a:r>
          </a:p>
        </p:txBody>
      </p:sp>
      <p:pic>
        <p:nvPicPr>
          <p:cNvPr id="7175" name="Picture 8"/>
          <p:cNvPicPr>
            <a:picLocks noChangeAspect="1" noChangeArrowheads="1"/>
          </p:cNvPicPr>
          <p:nvPr/>
        </p:nvPicPr>
        <p:blipFill>
          <a:blip r:embed="rId5" cstate="print"/>
          <a:srcRect/>
          <a:stretch>
            <a:fillRect/>
          </a:stretch>
        </p:blipFill>
        <p:spPr bwMode="auto">
          <a:xfrm>
            <a:off x="3840125" y="3429000"/>
            <a:ext cx="307182" cy="420053"/>
          </a:xfrm>
          <a:prstGeom prst="rect">
            <a:avLst/>
          </a:prstGeom>
          <a:noFill/>
          <a:ln w="9525">
            <a:noFill/>
            <a:miter lim="800000"/>
            <a:headEnd/>
            <a:tailEnd/>
          </a:ln>
        </p:spPr>
      </p:pic>
      <p:pic>
        <p:nvPicPr>
          <p:cNvPr id="7176" name="Picture 9"/>
          <p:cNvPicPr>
            <a:picLocks noChangeAspect="1" noChangeArrowheads="1"/>
          </p:cNvPicPr>
          <p:nvPr/>
        </p:nvPicPr>
        <p:blipFill>
          <a:blip r:embed="rId3" cstate="print"/>
          <a:srcRect/>
          <a:stretch>
            <a:fillRect/>
          </a:stretch>
        </p:blipFill>
        <p:spPr bwMode="auto">
          <a:xfrm>
            <a:off x="3763925" y="2971800"/>
            <a:ext cx="421482" cy="440055"/>
          </a:xfrm>
          <a:prstGeom prst="rect">
            <a:avLst/>
          </a:prstGeom>
          <a:noFill/>
          <a:ln w="9525">
            <a:noFill/>
            <a:miter lim="800000"/>
            <a:headEnd/>
            <a:tailEnd/>
          </a:ln>
        </p:spPr>
      </p:pic>
      <p:sp>
        <p:nvSpPr>
          <p:cNvPr id="7177" name="Text Box 10"/>
          <p:cNvSpPr txBox="1">
            <a:spLocks noChangeArrowheads="1"/>
          </p:cNvSpPr>
          <p:nvPr/>
        </p:nvSpPr>
        <p:spPr bwMode="auto">
          <a:xfrm>
            <a:off x="3895060" y="3048000"/>
            <a:ext cx="354806" cy="292388"/>
          </a:xfrm>
          <a:prstGeom prst="rect">
            <a:avLst/>
          </a:prstGeom>
          <a:noFill/>
          <a:ln w="9525">
            <a:noFill/>
            <a:miter lim="800000"/>
            <a:headEnd/>
            <a:tailEnd/>
          </a:ln>
        </p:spPr>
        <p:txBody>
          <a:bodyPr wrap="square" lIns="0" tIns="0" rIns="0" bIns="0">
            <a:spAutoFit/>
          </a:bodyPr>
          <a:lstStyle/>
          <a:p>
            <a:pPr>
              <a:lnSpc>
                <a:spcPct val="95000"/>
              </a:lnSpc>
            </a:pPr>
            <a:r>
              <a:rPr lang="en-US" sz="2000" b="1" dirty="0">
                <a:solidFill>
                  <a:srgbClr val="FFC000"/>
                </a:solidFill>
                <a:latin typeface="Arial" charset="0"/>
              </a:rPr>
              <a:t>2.</a:t>
            </a:r>
          </a:p>
        </p:txBody>
      </p:sp>
      <p:pic>
        <p:nvPicPr>
          <p:cNvPr id="7178" name="Picture 11"/>
          <p:cNvPicPr>
            <a:picLocks noChangeAspect="1" noChangeArrowheads="1"/>
          </p:cNvPicPr>
          <p:nvPr/>
        </p:nvPicPr>
        <p:blipFill>
          <a:blip r:embed="rId5" cstate="print"/>
          <a:srcRect/>
          <a:stretch>
            <a:fillRect/>
          </a:stretch>
        </p:blipFill>
        <p:spPr bwMode="auto">
          <a:xfrm>
            <a:off x="4759840" y="3429000"/>
            <a:ext cx="305753" cy="420053"/>
          </a:xfrm>
          <a:prstGeom prst="rect">
            <a:avLst/>
          </a:prstGeom>
          <a:noFill/>
          <a:ln w="9525">
            <a:noFill/>
            <a:miter lim="800000"/>
            <a:headEnd/>
            <a:tailEnd/>
          </a:ln>
        </p:spPr>
      </p:pic>
      <p:pic>
        <p:nvPicPr>
          <p:cNvPr id="7179" name="Picture 12"/>
          <p:cNvPicPr>
            <a:picLocks noChangeAspect="1" noChangeArrowheads="1"/>
          </p:cNvPicPr>
          <p:nvPr/>
        </p:nvPicPr>
        <p:blipFill>
          <a:blip r:embed="rId3" cstate="print"/>
          <a:srcRect/>
          <a:stretch>
            <a:fillRect/>
          </a:stretch>
        </p:blipFill>
        <p:spPr bwMode="auto">
          <a:xfrm>
            <a:off x="4704905" y="2971800"/>
            <a:ext cx="420053" cy="440055"/>
          </a:xfrm>
          <a:prstGeom prst="rect">
            <a:avLst/>
          </a:prstGeom>
          <a:noFill/>
          <a:ln w="9525">
            <a:noFill/>
            <a:miter lim="800000"/>
            <a:headEnd/>
            <a:tailEnd/>
          </a:ln>
        </p:spPr>
      </p:pic>
      <p:sp>
        <p:nvSpPr>
          <p:cNvPr id="7180" name="Text Box 13"/>
          <p:cNvSpPr txBox="1">
            <a:spLocks noChangeArrowheads="1"/>
          </p:cNvSpPr>
          <p:nvPr/>
        </p:nvSpPr>
        <p:spPr bwMode="auto">
          <a:xfrm>
            <a:off x="4823635" y="3048000"/>
            <a:ext cx="278607" cy="292388"/>
          </a:xfrm>
          <a:prstGeom prst="rect">
            <a:avLst/>
          </a:prstGeom>
          <a:noFill/>
          <a:ln w="9525">
            <a:noFill/>
            <a:miter lim="800000"/>
            <a:headEnd/>
            <a:tailEnd/>
          </a:ln>
        </p:spPr>
        <p:txBody>
          <a:bodyPr lIns="0" tIns="0" rIns="0" bIns="0">
            <a:spAutoFit/>
          </a:bodyPr>
          <a:lstStyle/>
          <a:p>
            <a:pPr>
              <a:lnSpc>
                <a:spcPct val="95000"/>
              </a:lnSpc>
            </a:pPr>
            <a:r>
              <a:rPr lang="en-US" sz="2000" b="1" dirty="0">
                <a:solidFill>
                  <a:srgbClr val="FFC000"/>
                </a:solidFill>
                <a:latin typeface="Arial" charset="0"/>
              </a:rPr>
              <a:t>3.</a:t>
            </a:r>
          </a:p>
        </p:txBody>
      </p:sp>
      <p:sp>
        <p:nvSpPr>
          <p:cNvPr id="16" name="Text Box 13"/>
          <p:cNvSpPr txBox="1">
            <a:spLocks noChangeArrowheads="1"/>
          </p:cNvSpPr>
          <p:nvPr/>
        </p:nvSpPr>
        <p:spPr bwMode="auto">
          <a:xfrm>
            <a:off x="6679015" y="2996610"/>
            <a:ext cx="278607" cy="292388"/>
          </a:xfrm>
          <a:prstGeom prst="rect">
            <a:avLst/>
          </a:prstGeom>
          <a:noFill/>
          <a:ln w="9525">
            <a:noFill/>
            <a:miter lim="800000"/>
            <a:headEnd/>
            <a:tailEnd/>
          </a:ln>
        </p:spPr>
        <p:txBody>
          <a:bodyPr lIns="0" tIns="0" rIns="0" bIns="0">
            <a:spAutoFit/>
          </a:bodyPr>
          <a:lstStyle/>
          <a:p>
            <a:pPr>
              <a:lnSpc>
                <a:spcPct val="95000"/>
              </a:lnSpc>
            </a:pPr>
            <a:r>
              <a:rPr lang="en-US" sz="2000" b="1" dirty="0" smtClean="0">
                <a:solidFill>
                  <a:srgbClr val="FFC000"/>
                </a:solidFill>
                <a:latin typeface="Arial" charset="0"/>
              </a:rPr>
              <a:t>4.</a:t>
            </a:r>
            <a:endParaRPr lang="en-US" sz="2000" b="1" dirty="0">
              <a:solidFill>
                <a:srgbClr val="FFC000"/>
              </a:solidFill>
              <a:latin typeface="Arial" charset="0"/>
            </a:endParaRPr>
          </a:p>
        </p:txBody>
      </p:sp>
      <p:pic>
        <p:nvPicPr>
          <p:cNvPr id="18" name="Picture 11"/>
          <p:cNvPicPr>
            <a:picLocks noChangeAspect="1" noChangeArrowheads="1"/>
          </p:cNvPicPr>
          <p:nvPr/>
        </p:nvPicPr>
        <p:blipFill>
          <a:blip r:embed="rId5" cstate="print"/>
          <a:srcRect/>
          <a:stretch>
            <a:fillRect/>
          </a:stretch>
        </p:blipFill>
        <p:spPr bwMode="auto">
          <a:xfrm>
            <a:off x="6624080" y="3420140"/>
            <a:ext cx="305753" cy="4200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8194" name="Rectangle 1"/>
          <p:cNvSpPr>
            <a:spLocks noGrp="1" noChangeArrowheads="1"/>
          </p:cNvSpPr>
          <p:nvPr>
            <p:ph type="title"/>
          </p:nvPr>
        </p:nvSpPr>
        <p:spPr>
          <a:xfrm>
            <a:off x="86264" y="73793"/>
            <a:ext cx="9402793" cy="1143000"/>
          </a:xfrm>
        </p:spPr>
        <p:txBody>
          <a:bodyPr lIns="0" tIns="0" rIns="0" bIns="0"/>
          <a:lstStyle/>
          <a:p>
            <a:pPr eaLnBrk="1" hangingPunct="1">
              <a:lnSpc>
                <a:spcPct val="95000"/>
              </a:lnSpc>
            </a:pPr>
            <a:r>
              <a:rPr lang="en-US" sz="3200" dirty="0" smtClean="0">
                <a:latin typeface="+mn-lt"/>
              </a:rPr>
              <a:t>The Competitors Report Guidelines and Storyboard</a:t>
            </a:r>
          </a:p>
        </p:txBody>
      </p:sp>
      <p:sp>
        <p:nvSpPr>
          <p:cNvPr id="4" name="Content Placeholder 3"/>
          <p:cNvSpPr>
            <a:spLocks noGrp="1"/>
          </p:cNvSpPr>
          <p:nvPr>
            <p:ph idx="1"/>
          </p:nvPr>
        </p:nvSpPr>
        <p:spPr/>
        <p:txBody>
          <a:bodyPr>
            <a:normAutofit/>
          </a:bodyPr>
          <a:lstStyle/>
          <a:p>
            <a:r>
              <a:rPr lang="en-US" sz="2800" dirty="0" smtClean="0"/>
              <a:t>Have at least 5-7 competitors setup in the tool</a:t>
            </a:r>
          </a:p>
          <a:p>
            <a:r>
              <a:rPr lang="en-US" sz="2800" i="1" dirty="0" smtClean="0">
                <a:solidFill>
                  <a:schemeClr val="tx1"/>
                </a:solidFill>
              </a:rPr>
              <a:t>Control the data with a story:</a:t>
            </a:r>
          </a:p>
          <a:p>
            <a:pPr lvl="1"/>
            <a:r>
              <a:rPr lang="en-US" sz="2400" i="1" dirty="0" smtClean="0">
                <a:solidFill>
                  <a:schemeClr val="tx1"/>
                </a:solidFill>
              </a:rPr>
              <a:t>They are behind their competitors and need to catch up</a:t>
            </a:r>
          </a:p>
          <a:p>
            <a:pPr lvl="1"/>
            <a:r>
              <a:rPr lang="en-US" sz="2400" i="1" dirty="0" smtClean="0">
                <a:solidFill>
                  <a:schemeClr val="tx1"/>
                </a:solidFill>
              </a:rPr>
              <a:t>They are ahead of their competitors and need to find a way to stay ahead</a:t>
            </a:r>
          </a:p>
          <a:p>
            <a:pPr lvl="1"/>
            <a:r>
              <a:rPr lang="en-US" sz="2400" i="1" dirty="0" smtClean="0">
                <a:solidFill>
                  <a:schemeClr val="tx1"/>
                </a:solidFill>
              </a:rPr>
              <a:t>It’s a dead heat; everyone’s close numerically so the first person to adapt and leverage inbound marketing services will be the clear winner</a:t>
            </a:r>
            <a:endParaRPr lang="en-US" sz="2400" i="1" dirty="0">
              <a:solidFill>
                <a:schemeClr val="tx1"/>
              </a:solidFill>
            </a:endParaRPr>
          </a:p>
        </p:txBody>
      </p:sp>
      <p:sp>
        <p:nvSpPr>
          <p:cNvPr id="8195" name="Text Box 4"/>
          <p:cNvSpPr txBox="1">
            <a:spLocks noChangeArrowheads="1"/>
          </p:cNvSpPr>
          <p:nvPr/>
        </p:nvSpPr>
        <p:spPr bwMode="auto">
          <a:xfrm>
            <a:off x="405765" y="2194560"/>
            <a:ext cx="8692515" cy="467820"/>
          </a:xfrm>
          <a:prstGeom prst="rect">
            <a:avLst/>
          </a:prstGeom>
          <a:noFill/>
          <a:ln w="9525">
            <a:noFill/>
            <a:miter lim="800000"/>
            <a:headEnd/>
            <a:tailEnd/>
          </a:ln>
        </p:spPr>
        <p:txBody>
          <a:bodyPr lIns="0" tIns="0" rIns="0" bIns="0">
            <a:spAutoFit/>
          </a:bodyPr>
          <a:lstStyle/>
          <a:p>
            <a:pPr lvl="1" indent="-308610">
              <a:lnSpc>
                <a:spcPct val="95000"/>
              </a:lnSpc>
              <a:buClr>
                <a:srgbClr val="000000"/>
              </a:buClr>
              <a:buSzPct val="100000"/>
              <a:buFontTx/>
              <a:buAutoNum type="arabicPeriod"/>
            </a:pPr>
            <a:endParaRPr lang="en-US" sz="3200" dirty="0">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31" name="Content Placeholder 230"/>
          <p:cNvSpPr>
            <a:spLocks noGrp="1"/>
          </p:cNvSpPr>
          <p:nvPr>
            <p:ph sz="quarter" idx="13"/>
          </p:nvPr>
        </p:nvSpPr>
        <p:spPr/>
        <p:txBody>
          <a:bodyPr/>
          <a:lstStyle/>
          <a:p>
            <a:pPr>
              <a:buFont typeface="Arial" pitchFamily="34" charset="0"/>
              <a:buChar char="•"/>
            </a:pPr>
            <a:r>
              <a:rPr lang="en-US" sz="3200" dirty="0" smtClean="0"/>
              <a:t>Once you get more visitors to your site, what do you want them to do? </a:t>
            </a:r>
          </a:p>
          <a:p>
            <a:pPr>
              <a:buFont typeface="Arial" pitchFamily="34" charset="0"/>
              <a:buChar char="•"/>
            </a:pPr>
            <a:r>
              <a:rPr lang="en-US" sz="3200" dirty="0" smtClean="0"/>
              <a:t>Doing SEO, social media, blogging is great, but why would you put all of that time into it? </a:t>
            </a:r>
          </a:p>
          <a:p>
            <a:pPr>
              <a:buFont typeface="Arial" pitchFamily="34" charset="0"/>
              <a:buChar char="•"/>
            </a:pPr>
            <a:r>
              <a:rPr lang="en-US" sz="3200" dirty="0" smtClean="0"/>
              <a:t>What goal would you want to achieve in order to justify that time investment? </a:t>
            </a:r>
          </a:p>
        </p:txBody>
      </p:sp>
      <p:sp>
        <p:nvSpPr>
          <p:cNvPr id="9218" name="Rectangle 1"/>
          <p:cNvSpPr>
            <a:spLocks noGrp="1" noChangeArrowheads="1"/>
          </p:cNvSpPr>
          <p:nvPr>
            <p:ph type="title"/>
          </p:nvPr>
        </p:nvSpPr>
        <p:spPr>
          <a:xfrm>
            <a:off x="24153" y="0"/>
            <a:ext cx="9454552" cy="1143000"/>
          </a:xfrm>
        </p:spPr>
        <p:txBody>
          <a:bodyPr lIns="0" tIns="0" rIns="0" bIns="0">
            <a:noAutofit/>
          </a:bodyPr>
          <a:lstStyle/>
          <a:p>
            <a:pPr eaLnBrk="1" hangingPunct="1">
              <a:lnSpc>
                <a:spcPct val="95000"/>
              </a:lnSpc>
            </a:pPr>
            <a:r>
              <a:rPr lang="en-US" sz="3200" dirty="0" smtClean="0">
                <a:solidFill>
                  <a:schemeClr val="tx1"/>
                </a:solidFill>
                <a:latin typeface="+mn-lt"/>
              </a:rPr>
              <a:t>Middle of the Funnel </a:t>
            </a:r>
            <a:r>
              <a:rPr lang="en-US" sz="3000" dirty="0" smtClean="0">
                <a:solidFill>
                  <a:schemeClr val="tx1"/>
                </a:solidFill>
                <a:latin typeface="+mn-lt"/>
              </a:rPr>
              <a:t>– Get The Details – See Your CAM For More Questions</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314" name="Rectangle 1"/>
          <p:cNvSpPr>
            <a:spLocks noGrp="1" noChangeArrowheads="1"/>
          </p:cNvSpPr>
          <p:nvPr>
            <p:ph type="title"/>
          </p:nvPr>
        </p:nvSpPr>
        <p:spPr/>
        <p:txBody>
          <a:bodyPr lIns="0" tIns="0" rIns="0" bIns="0"/>
          <a:lstStyle/>
          <a:p>
            <a:pPr eaLnBrk="1" hangingPunct="1">
              <a:lnSpc>
                <a:spcPct val="95000"/>
              </a:lnSpc>
            </a:pPr>
            <a:r>
              <a:rPr lang="en-US" sz="2800" dirty="0" smtClean="0">
                <a:latin typeface="+mn-lt"/>
              </a:rPr>
              <a:t>“Inoffensive Close”</a:t>
            </a:r>
          </a:p>
        </p:txBody>
      </p:sp>
      <p:sp>
        <p:nvSpPr>
          <p:cNvPr id="4" name="Content Placeholder 3"/>
          <p:cNvSpPr>
            <a:spLocks noGrp="1"/>
          </p:cNvSpPr>
          <p:nvPr>
            <p:ph idx="1"/>
          </p:nvPr>
        </p:nvSpPr>
        <p:spPr/>
        <p:txBody>
          <a:bodyPr>
            <a:normAutofit/>
          </a:bodyPr>
          <a:lstStyle/>
          <a:p>
            <a:r>
              <a:rPr lang="en-US" sz="2600" dirty="0" smtClean="0"/>
              <a:t> Do you believe I’m starting to understand some of your goals and challenges? </a:t>
            </a:r>
          </a:p>
          <a:p>
            <a:r>
              <a:rPr lang="en-US" sz="2600" dirty="0" smtClean="0"/>
              <a:t> Did the information and concepts that we reviewed today, give you a better picture of how we can help you? </a:t>
            </a:r>
          </a:p>
          <a:p>
            <a:r>
              <a:rPr lang="en-US" sz="2600" dirty="0" smtClean="0"/>
              <a:t>Would you like to continue discussing how we might help you? </a:t>
            </a: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2174875" y="1481138"/>
            <a:ext cx="479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a:latin typeface="Franklin Gothic Book" pitchFamily="1" charset="0"/>
              </a:rPr>
              <a:t>Bookmark this Page!!</a:t>
            </a:r>
          </a:p>
        </p:txBody>
      </p:sp>
      <p:sp>
        <p:nvSpPr>
          <p:cNvPr id="5" name="TextBox 5"/>
          <p:cNvSpPr txBox="1">
            <a:spLocks noChangeArrowheads="1"/>
          </p:cNvSpPr>
          <p:nvPr/>
        </p:nvSpPr>
        <p:spPr bwMode="auto">
          <a:xfrm>
            <a:off x="341313" y="316706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a:solidFill>
                  <a:srgbClr val="0000FF"/>
                </a:solidFill>
              </a:rPr>
              <a:t>http://www.hubspot.com/advanced-sales-training-home</a:t>
            </a:r>
          </a:p>
        </p:txBody>
      </p:sp>
    </p:spTree>
    <p:extLst>
      <p:ext uri="{BB962C8B-B14F-4D97-AF65-F5344CB8AC3E}">
        <p14:creationId xmlns:p14="http://schemas.microsoft.com/office/powerpoint/2010/main" val="1451129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3314" name="Rectangle 1"/>
          <p:cNvSpPr>
            <a:spLocks noGrp="1" noChangeArrowheads="1"/>
          </p:cNvSpPr>
          <p:nvPr>
            <p:ph type="title"/>
          </p:nvPr>
        </p:nvSpPr>
        <p:spPr/>
        <p:txBody>
          <a:bodyPr lIns="0" tIns="0" rIns="0" bIns="0"/>
          <a:lstStyle/>
          <a:p>
            <a:pPr eaLnBrk="1" hangingPunct="1">
              <a:lnSpc>
                <a:spcPct val="95000"/>
              </a:lnSpc>
            </a:pPr>
            <a:r>
              <a:rPr lang="en-US" sz="2800" dirty="0" smtClean="0">
                <a:latin typeface="+mn-lt"/>
              </a:rPr>
              <a:t>Closing the IMA – Booking a Diagnostic Call</a:t>
            </a:r>
          </a:p>
        </p:txBody>
      </p:sp>
      <p:sp>
        <p:nvSpPr>
          <p:cNvPr id="4" name="Content Placeholder 3"/>
          <p:cNvSpPr>
            <a:spLocks noGrp="1"/>
          </p:cNvSpPr>
          <p:nvPr>
            <p:ph idx="1"/>
          </p:nvPr>
        </p:nvSpPr>
        <p:spPr>
          <a:xfrm>
            <a:off x="320040" y="1113139"/>
            <a:ext cx="8229600" cy="5409581"/>
          </a:xfrm>
        </p:spPr>
        <p:txBody>
          <a:bodyPr/>
          <a:lstStyle/>
          <a:p>
            <a:r>
              <a:rPr lang="en-US" sz="2400" dirty="0" smtClean="0"/>
              <a:t> Based on what I’ve learned today, there seems to be a lot of opportunity for you to leverage inbound marketing to achieve your goals. Assuming you agree, our next step is to setup another call where we do a deeper diagnostic and set goals together. Would you like to set that up? </a:t>
            </a:r>
          </a:p>
          <a:p>
            <a:r>
              <a:rPr lang="en-US" sz="2400" dirty="0" smtClean="0"/>
              <a:t>During this call, we’ll also need to talk about your budget, timing for investment, who will do what work, and your decision making process. If we come up with a solid plan that includes all of these details  and you’re confident in our abilities, do you see any reason why you wouldn’t hire us to help you achieve your goals?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216821"/>
            <a:ext cx="8534400" cy="2246769"/>
          </a:xfrm>
          <a:prstGeom prst="rect">
            <a:avLst/>
          </a:prstGeom>
          <a:noFill/>
        </p:spPr>
        <p:txBody>
          <a:bodyPr wrap="square" rtlCol="0">
            <a:spAutoFit/>
          </a:bodyPr>
          <a:lstStyle/>
          <a:p>
            <a:pPr>
              <a:spcAft>
                <a:spcPts val="2400"/>
              </a:spcAft>
            </a:pPr>
            <a:r>
              <a:rPr lang="en-US" sz="4000" dirty="0" smtClean="0"/>
              <a:t>Additional Tools</a:t>
            </a:r>
            <a:endParaRPr lang="en-US" sz="4000" b="1" dirty="0"/>
          </a:p>
          <a:p>
            <a:pPr>
              <a:spcAft>
                <a:spcPts val="2400"/>
              </a:spcAft>
            </a:pPr>
            <a:r>
              <a:rPr lang="en-US" sz="4000" b="1" dirty="0" smtClean="0"/>
              <a:t>FOR </a:t>
            </a:r>
            <a:r>
              <a:rPr lang="en-US" sz="4000" b="1" dirty="0"/>
              <a:t>ADVANCED VARs ONLY CONSULT YOUR CAM </a:t>
            </a:r>
            <a:r>
              <a:rPr lang="en-US" sz="4000" b="1" dirty="0" smtClean="0"/>
              <a:t>FIRST</a:t>
            </a:r>
            <a:endParaRPr lang="en-US" sz="4000" dirty="0" smtClean="0"/>
          </a:p>
        </p:txBody>
      </p:sp>
    </p:spTree>
    <p:extLst>
      <p:ext uri="{BB962C8B-B14F-4D97-AF65-F5344CB8AC3E}">
        <p14:creationId xmlns:p14="http://schemas.microsoft.com/office/powerpoint/2010/main" val="384359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86062" y="103986"/>
            <a:ext cx="8229600" cy="1143000"/>
          </a:xfrm>
        </p:spPr>
        <p:txBody>
          <a:bodyPr lIns="0" tIns="0" rIns="0" bIns="0"/>
          <a:lstStyle/>
          <a:p>
            <a:pPr>
              <a:lnSpc>
                <a:spcPct val="95000"/>
              </a:lnSpc>
            </a:pPr>
            <a:r>
              <a:rPr lang="en-US" sz="3200" dirty="0" smtClean="0">
                <a:latin typeface="+mn-lt"/>
              </a:rPr>
              <a:t>Benchmarks App</a:t>
            </a:r>
            <a:endParaRPr lang="en-US" sz="3200" b="1" dirty="0" smtClean="0">
              <a:latin typeface="+mn-lt"/>
            </a:endParaRPr>
          </a:p>
        </p:txBody>
      </p:sp>
      <p:sp>
        <p:nvSpPr>
          <p:cNvPr id="15" name="Content Placeholder 14"/>
          <p:cNvSpPr>
            <a:spLocks noGrp="1"/>
          </p:cNvSpPr>
          <p:nvPr>
            <p:ph idx="1"/>
          </p:nvPr>
        </p:nvSpPr>
        <p:spPr>
          <a:xfrm>
            <a:off x="486062" y="1600200"/>
            <a:ext cx="8229600" cy="4525963"/>
          </a:xfrm>
        </p:spPr>
        <p:txBody>
          <a:bodyPr>
            <a:normAutofit/>
          </a:bodyPr>
          <a:lstStyle/>
          <a:p>
            <a:pPr>
              <a:buFont typeface="Arial" pitchFamily="34" charset="0"/>
              <a:buChar char="•"/>
            </a:pPr>
            <a:r>
              <a:rPr lang="en-US" dirty="0" smtClean="0">
                <a:latin typeface="+mn-lt"/>
              </a:rPr>
              <a:t>Enter their Goals… Traffic, Leads, Sales</a:t>
            </a:r>
          </a:p>
          <a:p>
            <a:pPr>
              <a:buFont typeface="Arial" pitchFamily="34" charset="0"/>
              <a:buChar char="•"/>
            </a:pPr>
            <a:r>
              <a:rPr lang="en-US" dirty="0" smtClean="0">
                <a:latin typeface="+mn-lt"/>
              </a:rPr>
              <a:t>Free Trial </a:t>
            </a:r>
            <a:r>
              <a:rPr lang="en-US" dirty="0" smtClean="0">
                <a:latin typeface="+mn-lt"/>
                <a:sym typeface="Wingdings" pitchFamily="2" charset="2"/>
              </a:rPr>
              <a:t> Analyze  App  Install Benchmarks App</a:t>
            </a:r>
            <a:endParaRPr lang="en-US" dirty="0" smtClean="0">
              <a:latin typeface="+mn-lt"/>
            </a:endParaRPr>
          </a:p>
        </p:txBody>
      </p:sp>
      <p:pic>
        <p:nvPicPr>
          <p:cNvPr id="10242" name="Picture 2"/>
          <p:cNvPicPr>
            <a:picLocks noChangeAspect="1" noChangeArrowheads="1"/>
          </p:cNvPicPr>
          <p:nvPr/>
        </p:nvPicPr>
        <p:blipFill>
          <a:blip r:embed="rId3" cstate="print"/>
          <a:srcRect/>
          <a:stretch>
            <a:fillRect/>
          </a:stretch>
        </p:blipFill>
        <p:spPr bwMode="auto">
          <a:xfrm>
            <a:off x="57076" y="3478163"/>
            <a:ext cx="9017913" cy="2648000"/>
          </a:xfrm>
          <a:prstGeom prst="rect">
            <a:avLst/>
          </a:prstGeom>
          <a:noFill/>
          <a:ln w="9525">
            <a:solidFill>
              <a:schemeClr val="bg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0" t="2407" r="4801" b="268"/>
          <a:stretch/>
        </p:blipFill>
        <p:spPr bwMode="auto">
          <a:xfrm>
            <a:off x="5040231" y="0"/>
            <a:ext cx="4050172"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srcRect b="1921"/>
          <a:stretch/>
        </p:blipFill>
        <p:spPr bwMode="auto">
          <a:xfrm>
            <a:off x="-49718" y="0"/>
            <a:ext cx="4930186" cy="3677643"/>
          </a:xfrm>
          <a:prstGeom prst="rect">
            <a:avLst/>
          </a:prstGeom>
          <a:noFill/>
          <a:ln w="9525">
            <a:noFill/>
            <a:miter lim="800000"/>
            <a:headEnd/>
            <a:tailEnd/>
          </a:ln>
        </p:spPr>
      </p:pic>
      <p:pic>
        <p:nvPicPr>
          <p:cNvPr id="4" name="Picture 2" descr="C:\Users\cbeale\Desktop\Aviary linkedin-com Picture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012" y="3677643"/>
            <a:ext cx="4910391" cy="3170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campingmachine.com/sitebuildercontent/sitebuilderpictures/Photogallery1/SWOpportunity.gif"/>
          <p:cNvPicPr>
            <a:picLocks noChangeAspect="1" noChangeArrowheads="1"/>
          </p:cNvPicPr>
          <p:nvPr/>
        </p:nvPicPr>
        <p:blipFill>
          <a:blip r:embed="rId6" cstate="print"/>
          <a:srcRect/>
          <a:stretch>
            <a:fillRect/>
          </a:stretch>
        </p:blipFill>
        <p:spPr bwMode="auto">
          <a:xfrm>
            <a:off x="-1" y="3720072"/>
            <a:ext cx="4210493" cy="3137927"/>
          </a:xfrm>
          <a:prstGeom prst="rect">
            <a:avLst/>
          </a:prstGeom>
          <a:noFill/>
        </p:spPr>
      </p:pic>
      <p:pic>
        <p:nvPicPr>
          <p:cNvPr id="7" name="Picture 2" descr="C:\Users\cbeale\Desktop\cool-stud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520" y="2568194"/>
            <a:ext cx="3606021" cy="273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7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89004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49" y="4260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533714" y="872411"/>
            <a:ext cx="77089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Quick Recap: The recommended sales process</a:t>
            </a:r>
            <a:endParaRPr lang="en-US" sz="2800" kern="1200" dirty="0">
              <a:solidFill>
                <a:srgbClr val="333333"/>
              </a:solidFill>
              <a:latin typeface="News Gothic MT"/>
              <a:cs typeface="News Gothic MT"/>
            </a:endParaRPr>
          </a:p>
        </p:txBody>
      </p:sp>
      <p:sp>
        <p:nvSpPr>
          <p:cNvPr id="42" name="Rectangle 41"/>
          <p:cNvSpPr/>
          <p:nvPr/>
        </p:nvSpPr>
        <p:spPr>
          <a:xfrm>
            <a:off x="1663686" y="3097702"/>
            <a:ext cx="74803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sp>
        <p:nvSpPr>
          <p:cNvPr id="47" name="Rectangle 46"/>
          <p:cNvSpPr/>
          <p:nvPr/>
        </p:nvSpPr>
        <p:spPr>
          <a:xfrm>
            <a:off x="1631754" y="4047784"/>
            <a:ext cx="815317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smtClean="0">
                <a:solidFill>
                  <a:srgbClr val="333333"/>
                </a:solidFill>
                <a:latin typeface="News Gothic MT"/>
                <a:cs typeface="News Gothic MT"/>
              </a:rPr>
              <a:t>The IMA Playbook for Partners – Guidelines</a:t>
            </a:r>
            <a:endParaRPr lang="en-US" sz="2800" dirty="0">
              <a:solidFill>
                <a:srgbClr val="333333"/>
              </a:solidFill>
              <a:latin typeface="News Gothic MT"/>
              <a:cs typeface="News Gothic MT"/>
            </a:endParaRPr>
          </a:p>
        </p:txBody>
      </p:sp>
      <p:grpSp>
        <p:nvGrpSpPr>
          <p:cNvPr id="74" name="Group 73"/>
          <p:cNvGrpSpPr/>
          <p:nvPr/>
        </p:nvGrpSpPr>
        <p:grpSpPr>
          <a:xfrm>
            <a:off x="0" y="631806"/>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1725583"/>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2748691"/>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3826785"/>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4893585"/>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63686" y="2933338"/>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Purpose of an IMA – What is It</a:t>
            </a:r>
            <a:endParaRPr lang="en-US" sz="2800" kern="1200" dirty="0">
              <a:solidFill>
                <a:srgbClr val="333333"/>
              </a:solidFill>
              <a:latin typeface="News Gothic MT"/>
              <a:cs typeface="News Gothic MT"/>
            </a:endParaRPr>
          </a:p>
        </p:txBody>
      </p:sp>
      <p:grpSp>
        <p:nvGrpSpPr>
          <p:cNvPr id="30" name="Group 29"/>
          <p:cNvGrpSpPr/>
          <p:nvPr/>
        </p:nvGrpSpPr>
        <p:grpSpPr>
          <a:xfrm>
            <a:off x="43281" y="5893137"/>
            <a:ext cx="1518186" cy="1015663"/>
            <a:chOff x="39412" y="5185665"/>
            <a:chExt cx="1518186" cy="1015663"/>
          </a:xfrm>
        </p:grpSpPr>
        <p:cxnSp>
          <p:nvCxnSpPr>
            <p:cNvPr id="32" name="Straight Connector 31"/>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3" name="Oval 32"/>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66998" y="5185665"/>
              <a:ext cx="990600" cy="1015663"/>
            </a:xfrm>
            <a:prstGeom prst="rect">
              <a:avLst/>
            </a:prstGeom>
            <a:noFill/>
          </p:spPr>
          <p:txBody>
            <a:bodyPr wrap="square" rtlCol="0">
              <a:spAutoFit/>
            </a:bodyPr>
            <a:lstStyle/>
            <a:p>
              <a:pPr algn="ctr"/>
              <a:r>
                <a:rPr lang="en-US" sz="6000" dirty="0">
                  <a:solidFill>
                    <a:srgbClr val="FFFFFF"/>
                  </a:solidFill>
                  <a:latin typeface="Franklin Gothic Book"/>
                  <a:cs typeface="Franklin Gothic Book"/>
                </a:rPr>
                <a:t>6</a:t>
              </a:r>
            </a:p>
          </p:txBody>
        </p:sp>
      </p:grpSp>
      <p:sp>
        <p:nvSpPr>
          <p:cNvPr id="35" name="Rectangle 34"/>
          <p:cNvSpPr/>
          <p:nvPr/>
        </p:nvSpPr>
        <p:spPr>
          <a:xfrm>
            <a:off x="1714485" y="611413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Key-Takeaways</a:t>
            </a:r>
            <a:endParaRPr lang="en-US" sz="2800" kern="1200" dirty="0">
              <a:solidFill>
                <a:srgbClr val="333333"/>
              </a:solidFill>
              <a:latin typeface="News Gothic MT"/>
              <a:cs typeface="News Gothic MT"/>
            </a:endParaRPr>
          </a:p>
        </p:txBody>
      </p:sp>
      <p:sp>
        <p:nvSpPr>
          <p:cNvPr id="36" name="Rectangle 35"/>
          <p:cNvSpPr/>
          <p:nvPr/>
        </p:nvSpPr>
        <p:spPr>
          <a:xfrm>
            <a:off x="1714485" y="5151365"/>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sp>
        <p:nvSpPr>
          <p:cNvPr id="38" name="Rectangle 37"/>
          <p:cNvSpPr/>
          <p:nvPr/>
        </p:nvSpPr>
        <p:spPr>
          <a:xfrm>
            <a:off x="1663686" y="1920968"/>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Special Section - ROLE PLAY!</a:t>
            </a:r>
            <a:endParaRPr lang="en-US" sz="2800" kern="1200" dirty="0">
              <a:solidFill>
                <a:srgbClr val="333333"/>
              </a:solidFill>
              <a:latin typeface="News Gothic MT"/>
              <a:cs typeface="News Gothic MT"/>
            </a:endParaRPr>
          </a:p>
        </p:txBody>
      </p:sp>
      <p:sp>
        <p:nvSpPr>
          <p:cNvPr id="3" name="Rectangle 2"/>
          <p:cNvSpPr/>
          <p:nvPr/>
        </p:nvSpPr>
        <p:spPr>
          <a:xfrm>
            <a:off x="1645473" y="5244898"/>
            <a:ext cx="7150114" cy="480131"/>
          </a:xfrm>
          <a:prstGeom prst="rect">
            <a:avLst/>
          </a:prstGeom>
        </p:spPr>
        <p:txBody>
          <a:bodyPr wrap="square">
            <a:spAutoFit/>
          </a:bodyPr>
          <a:lstStyle/>
          <a:p>
            <a:pPr lvl="0" defTabSz="1422400">
              <a:lnSpc>
                <a:spcPct val="90000"/>
              </a:lnSpc>
              <a:spcBef>
                <a:spcPct val="0"/>
              </a:spcBef>
              <a:spcAft>
                <a:spcPct val="35000"/>
              </a:spcAft>
            </a:pPr>
            <a:r>
              <a:rPr lang="en-US" sz="2800" dirty="0" smtClean="0">
                <a:solidFill>
                  <a:srgbClr val="333333"/>
                </a:solidFill>
                <a:latin typeface="News Gothic MT"/>
                <a:cs typeface="News Gothic MT"/>
              </a:rPr>
              <a:t>Potholes</a:t>
            </a:r>
            <a:endParaRPr lang="en-US" sz="28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Recommended Sales Process &amp; Methodology</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5632311"/>
          </a:xfrm>
          <a:prstGeom prst="rect">
            <a:avLst/>
          </a:prstGeom>
          <a:noFill/>
        </p:spPr>
        <p:txBody>
          <a:bodyPr wrap="square" rtlCol="0">
            <a:spAutoFit/>
          </a:bodyPr>
          <a:lstStyle/>
          <a:p>
            <a:pPr marL="742950" indent="-742950">
              <a:buFont typeface="+mj-lt"/>
              <a:buAutoNum type="arabicPeriod"/>
            </a:pPr>
            <a:r>
              <a:rPr lang="en-US" sz="4000"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b="1"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dirty="0" smtClean="0">
                <a:solidFill>
                  <a:schemeClr val="bg1"/>
                </a:solidFill>
                <a:latin typeface="MV Boli" pitchFamily="2" charset="0"/>
                <a:cs typeface="MV Boli" pitchFamily="2" charset="0"/>
              </a:rPr>
              <a:t>Contract and Close</a:t>
            </a:r>
            <a:endParaRPr lang="en-US" sz="40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30487" y="2819535"/>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54300" y="2895735"/>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Connect</a:t>
            </a:r>
            <a:endParaRPr lang="en-US" sz="1400" dirty="0" smtClean="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06674" y="44402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687637" y="44880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&amp; Goal Setting</a:t>
            </a:r>
            <a:endParaRPr lang="en-US" sz="1400" dirty="0"/>
          </a:p>
          <a:p>
            <a:pPr algn="ctr">
              <a:lnSpc>
                <a:spcPct val="95000"/>
              </a:lnSpc>
            </a:pPr>
            <a:r>
              <a:rPr lang="en-US" sz="1400" i="1" dirty="0" smtClean="0">
                <a:solidFill>
                  <a:srgbClr val="FFFFFF"/>
                </a:solidFill>
                <a:latin typeface="Arial" charset="0"/>
              </a:rPr>
              <a:t>Align business goals with activities</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5272130"/>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5305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6. </a:t>
            </a:r>
            <a:r>
              <a:rPr lang="en-US" sz="1400" b="1" dirty="0" smtClean="0">
                <a:solidFill>
                  <a:srgbClr val="FFFFFF"/>
                </a:solidFill>
              </a:rPr>
              <a:t>Presentation &amp; Experimentation</a:t>
            </a:r>
            <a:endParaRPr lang="en-US" sz="1400" dirty="0"/>
          </a:p>
          <a:p>
            <a:pPr algn="ctr">
              <a:lnSpc>
                <a:spcPct val="95000"/>
              </a:lnSpc>
            </a:pPr>
            <a:r>
              <a:rPr lang="en-US" sz="1400" i="1" dirty="0" smtClean="0">
                <a:solidFill>
                  <a:srgbClr val="FFFFFF"/>
                </a:solidFill>
              </a:rPr>
              <a:t>Present Solution and/or Trial</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Research and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3346192"/>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60850" y="2519497"/>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
        <p:nvSpPr>
          <p:cNvPr id="30" name="Rounded Rectangle 29"/>
          <p:cNvSpPr/>
          <p:nvPr/>
        </p:nvSpPr>
        <p:spPr>
          <a:xfrm>
            <a:off x="2566987" y="3619011"/>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643187" y="3666868"/>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Qualify</a:t>
            </a:r>
            <a:endParaRPr lang="en-US" sz="1400" dirty="0" smtClean="0"/>
          </a:p>
          <a:p>
            <a:pPr algn="ctr">
              <a:lnSpc>
                <a:spcPct val="95000"/>
              </a:lnSpc>
            </a:pPr>
            <a:r>
              <a:rPr lang="en-US" sz="1400" i="1" dirty="0" smtClean="0">
                <a:solidFill>
                  <a:srgbClr val="FFFFFF"/>
                </a:solidFill>
                <a:latin typeface="Arial" charset="0"/>
              </a:rPr>
              <a:t>Determine worthiness for next step</a:t>
            </a:r>
            <a:endParaRPr lang="en-US" sz="1400" i="1" dirty="0">
              <a:solidFill>
                <a:srgbClr val="FFFFFF"/>
              </a:solidFill>
              <a:latin typeface="Arial" charset="0"/>
            </a:endParaRPr>
          </a:p>
        </p:txBody>
      </p:sp>
      <p:pic>
        <p:nvPicPr>
          <p:cNvPr id="33" name="Picture 32"/>
          <p:cNvPicPr>
            <a:picLocks noChangeAspect="1" noChangeArrowheads="1"/>
          </p:cNvPicPr>
          <p:nvPr/>
        </p:nvPicPr>
        <p:blipFill>
          <a:blip r:embed="rId3" cstate="print"/>
          <a:srcRect/>
          <a:stretch>
            <a:fillRect/>
          </a:stretch>
        </p:blipFill>
        <p:spPr bwMode="auto">
          <a:xfrm>
            <a:off x="2582861" y="1112076"/>
            <a:ext cx="3260726" cy="533400"/>
          </a:xfrm>
          <a:prstGeom prst="rect">
            <a:avLst/>
          </a:prstGeom>
          <a:noFill/>
          <a:ln w="9525">
            <a:noFill/>
            <a:miter lim="800000"/>
            <a:headEnd/>
            <a:tailEnd/>
          </a:ln>
        </p:spPr>
      </p:pic>
      <p:sp>
        <p:nvSpPr>
          <p:cNvPr id="34" name="Text Box 11"/>
          <p:cNvSpPr txBox="1">
            <a:spLocks noChangeArrowheads="1"/>
          </p:cNvSpPr>
          <p:nvPr/>
        </p:nvSpPr>
        <p:spPr bwMode="auto">
          <a:xfrm>
            <a:off x="2606674" y="1188276"/>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Generate Leads</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22364</TotalTime>
  <Words>4555</Words>
  <Application>Microsoft Office PowerPoint</Application>
  <PresentationFormat>On-screen Show (4:3)</PresentationFormat>
  <Paragraphs>484</Paragraphs>
  <Slides>42</Slides>
  <Notes>42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2011 HubSpot Theme</vt:lpstr>
      <vt:lpstr>HubSpot</vt:lpstr>
      <vt:lpstr>1_HubSpot</vt:lpstr>
      <vt:lpstr>Inbound Marketing  Assessment (aka IMA)</vt:lpstr>
      <vt:lpstr>Nice to Meet You</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PowerPoint Presentation</vt:lpstr>
      <vt:lpstr>PowerPoint Presentation</vt:lpstr>
      <vt:lpstr>What It Is</vt:lpstr>
      <vt:lpstr>PowerPoint Presentation</vt:lpstr>
      <vt:lpstr>Why You Need To Do An IMA</vt:lpstr>
      <vt:lpstr>PowerPoint Presentation</vt:lpstr>
      <vt:lpstr>You Must Understand Their Goals &amp; Challenges </vt:lpstr>
      <vt:lpstr>PowerPoint Presentation</vt:lpstr>
      <vt:lpstr>What Happens During It – The Buyer/Seller Dance</vt:lpstr>
      <vt:lpstr>You can Deliver the Solution to their Problems </vt:lpstr>
      <vt:lpstr>PowerPoint Presentation</vt:lpstr>
      <vt:lpstr>PowerPoint Presentation</vt:lpstr>
      <vt:lpstr>Intro to the IMA Play Book </vt:lpstr>
      <vt:lpstr>What It Helps You Achieve</vt:lpstr>
      <vt:lpstr>What It Helps You Achieve</vt:lpstr>
      <vt:lpstr>Typical IMA Flow</vt:lpstr>
      <vt:lpstr>PowerPoint Presentation</vt:lpstr>
      <vt:lpstr>Potholes</vt:lpstr>
      <vt:lpstr>PowerPoint Presentation</vt:lpstr>
      <vt:lpstr>PowerPoint Presentation</vt:lpstr>
      <vt:lpstr>PowerPoint Presentation</vt:lpstr>
      <vt:lpstr>PowerPoint Presentation</vt:lpstr>
      <vt:lpstr>PowerPoint Presentation</vt:lpstr>
      <vt:lpstr>Questions?</vt:lpstr>
      <vt:lpstr>Appendix a  </vt:lpstr>
      <vt:lpstr>The Competitors Report – Top of the Funnel and conversation starter</vt:lpstr>
      <vt:lpstr>The Competitors Report Guidelines and Storyboard</vt:lpstr>
      <vt:lpstr>Middle of the Funnel – Get The Details – See Your CAM For More Questions</vt:lpstr>
      <vt:lpstr>“Inoffensive Close”</vt:lpstr>
      <vt:lpstr>Closing the IMA – Booking a Diagnostic Call</vt:lpstr>
      <vt:lpstr>PowerPoint Presentation</vt:lpstr>
      <vt:lpstr>Benchmarks App</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810</cp:revision>
  <cp:lastPrinted>2012-02-06T16:46:12Z</cp:lastPrinted>
  <dcterms:created xsi:type="dcterms:W3CDTF">2011-06-03T19:43:14Z</dcterms:created>
  <dcterms:modified xsi:type="dcterms:W3CDTF">2013-04-29T20:03:39Z</dcterms:modified>
</cp:coreProperties>
</file>