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4"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343"/>
    <a:srgbClr val="2E475D"/>
    <a:srgbClr val="EAF0F6"/>
    <a:srgbClr val="FF5C35"/>
    <a:srgbClr val="00C3C1"/>
    <a:srgbClr val="253341"/>
    <a:srgbClr val="DA6C2C"/>
    <a:srgbClr val="253342"/>
    <a:srgbClr val="FF7A59"/>
    <a:srgbClr val="F5C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76"/>
    <p:restoredTop sz="94694"/>
  </p:normalViewPr>
  <p:slideViewPr>
    <p:cSldViewPr snapToGrid="0" snapToObjects="1">
      <p:cViewPr varScale="1">
        <p:scale>
          <a:sx n="84" d="100"/>
          <a:sy n="84" d="100"/>
        </p:scale>
        <p:origin x="20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1E3AE4C-0919-5D46-8AAA-9DD47BA465B5}" type="datetimeFigureOut">
              <a:rPr lang="en-US" smtClean="0"/>
              <a:t>4/11/24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381240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E3AE4C-0919-5D46-8AAA-9DD47BA465B5}" type="datetimeFigureOut">
              <a:rPr lang="en-US" smtClean="0"/>
              <a:t>4/11/24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425534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E3AE4C-0919-5D46-8AAA-9DD47BA465B5}" type="datetimeFigureOut">
              <a:rPr lang="en-US" smtClean="0"/>
              <a:t>4/11/24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268266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E3AE4C-0919-5D46-8AAA-9DD47BA465B5}" type="datetimeFigureOut">
              <a:rPr lang="en-US" smtClean="0"/>
              <a:t>4/11/24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233769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1E3AE4C-0919-5D46-8AAA-9DD47BA465B5}" type="datetimeFigureOut">
              <a:rPr lang="en-US" smtClean="0"/>
              <a:t>4/11/24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14263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E3AE4C-0919-5D46-8AAA-9DD47BA465B5}" type="datetimeFigureOut">
              <a:rPr lang="en-US" smtClean="0"/>
              <a:t>4/11/24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309796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E3AE4C-0919-5D46-8AAA-9DD47BA465B5}" type="datetimeFigureOut">
              <a:rPr lang="en-US" smtClean="0"/>
              <a:t>4/11/24</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337917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E3AE4C-0919-5D46-8AAA-9DD47BA465B5}" type="datetimeFigureOut">
              <a:rPr lang="en-US" smtClean="0"/>
              <a:t>4/11/24</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279161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3AE4C-0919-5D46-8AAA-9DD47BA465B5}" type="datetimeFigureOut">
              <a:rPr lang="en-US" smtClean="0"/>
              <a:t>4/11/24</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262278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E3AE4C-0919-5D46-8AAA-9DD47BA465B5}" type="datetimeFigureOut">
              <a:rPr lang="en-US" smtClean="0"/>
              <a:t>4/11/24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77557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E3AE4C-0919-5D46-8AAA-9DD47BA465B5}" type="datetimeFigureOut">
              <a:rPr lang="en-US" smtClean="0"/>
              <a:t>4/11/24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D0D45B-215D-8A42-B06E-FB305363D0BC}" type="slidenum">
              <a:rPr lang="en-US" smtClean="0"/>
              <a:t>‹N°›</a:t>
            </a:fld>
            <a:endParaRPr lang="en-US"/>
          </a:p>
        </p:txBody>
      </p:sp>
    </p:spTree>
    <p:extLst>
      <p:ext uri="{BB962C8B-B14F-4D97-AF65-F5344CB8AC3E}">
        <p14:creationId xmlns:p14="http://schemas.microsoft.com/office/powerpoint/2010/main" val="187981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3AE4C-0919-5D46-8AAA-9DD47BA465B5}" type="datetimeFigureOut">
              <a:rPr lang="en-US" smtClean="0"/>
              <a:t>4/11/24</a:t>
            </a:fld>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0D45B-215D-8A42-B06E-FB305363D0BC}" type="slidenum">
              <a:rPr lang="en-US" smtClean="0"/>
              <a:t>‹N°›</a:t>
            </a:fld>
            <a:endParaRPr lang="en-US"/>
          </a:p>
        </p:txBody>
      </p:sp>
      <p:sp>
        <p:nvSpPr>
          <p:cNvPr id="7" name="Title Placeholder 6">
            <a:extLst>
              <a:ext uri="{FF2B5EF4-FFF2-40B4-BE49-F238E27FC236}">
                <a16:creationId xmlns:a16="http://schemas.microsoft.com/office/drawing/2014/main" id="{E2D4356E-29F1-B649-81B5-D8A712FEB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80914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543BF4-9D49-A041-BFF9-CA442AEEE454}"/>
              </a:ext>
            </a:extLst>
          </p:cNvPr>
          <p:cNvSpPr/>
          <p:nvPr/>
        </p:nvSpPr>
        <p:spPr>
          <a:xfrm>
            <a:off x="569769" y="2958289"/>
            <a:ext cx="4338870" cy="1754326"/>
          </a:xfrm>
          <a:prstGeom prst="rect">
            <a:avLst/>
          </a:prstGeom>
        </p:spPr>
        <p:txBody>
          <a:bodyPr wrap="square">
            <a:spAutoFit/>
          </a:bodyPr>
          <a:lstStyle/>
          <a:p>
            <a:r>
              <a:rPr lang="fr-FR" sz="5400" b="1">
                <a:solidFill>
                  <a:srgbClr val="253342"/>
                </a:solidFill>
                <a:latin typeface="Avenir Next" panose="020B0503020202020204" pitchFamily="34" charset="0"/>
              </a:rPr>
              <a:t>Nom de l’entreprise </a:t>
            </a:r>
          </a:p>
        </p:txBody>
      </p:sp>
      <p:sp>
        <p:nvSpPr>
          <p:cNvPr id="10" name="Rectangle 9">
            <a:extLst>
              <a:ext uri="{FF2B5EF4-FFF2-40B4-BE49-F238E27FC236}">
                <a16:creationId xmlns:a16="http://schemas.microsoft.com/office/drawing/2014/main" id="{CEFA599A-6986-C64F-89DB-499B31F58416}"/>
              </a:ext>
            </a:extLst>
          </p:cNvPr>
          <p:cNvSpPr/>
          <p:nvPr/>
        </p:nvSpPr>
        <p:spPr>
          <a:xfrm>
            <a:off x="534214" y="4788766"/>
            <a:ext cx="6096000" cy="338554"/>
          </a:xfrm>
          <a:prstGeom prst="rect">
            <a:avLst/>
          </a:prstGeom>
        </p:spPr>
        <p:txBody>
          <a:bodyPr>
            <a:spAutoFit/>
          </a:bodyPr>
          <a:lstStyle/>
          <a:p>
            <a:r>
              <a:rPr lang="fr-FR" sz="1600">
                <a:solidFill>
                  <a:srgbClr val="253342"/>
                </a:solidFill>
                <a:latin typeface="Avenir Next" panose="020B0503020202020204" pitchFamily="34" charset="0"/>
              </a:rPr>
              <a:t>Mission ou slogan</a:t>
            </a:r>
          </a:p>
        </p:txBody>
      </p:sp>
      <p:sp>
        <p:nvSpPr>
          <p:cNvPr id="17" name="Rectangle 16">
            <a:extLst>
              <a:ext uri="{FF2B5EF4-FFF2-40B4-BE49-F238E27FC236}">
                <a16:creationId xmlns:a16="http://schemas.microsoft.com/office/drawing/2014/main" id="{3CF27581-759E-7C42-A509-8154D84B41AD}"/>
              </a:ext>
            </a:extLst>
          </p:cNvPr>
          <p:cNvSpPr/>
          <p:nvPr/>
        </p:nvSpPr>
        <p:spPr>
          <a:xfrm>
            <a:off x="534214" y="6286081"/>
            <a:ext cx="6096000" cy="246221"/>
          </a:xfrm>
          <a:prstGeom prst="rect">
            <a:avLst/>
          </a:prstGeom>
        </p:spPr>
        <p:txBody>
          <a:bodyPr>
            <a:spAutoFit/>
          </a:bodyPr>
          <a:lstStyle/>
          <a:p>
            <a:r>
              <a:rPr lang="fr-FR" sz="1000" b="1">
                <a:solidFill>
                  <a:srgbClr val="253342"/>
                </a:solidFill>
                <a:latin typeface="Avenir Next" panose="020B0503020202020204" pitchFamily="34" charset="0"/>
              </a:rPr>
              <a:t>siteweb.fr |    email@monentreprise.com</a:t>
            </a:r>
          </a:p>
        </p:txBody>
      </p:sp>
      <p:pic>
        <p:nvPicPr>
          <p:cNvPr id="19" name="Picture 18">
            <a:extLst>
              <a:ext uri="{FF2B5EF4-FFF2-40B4-BE49-F238E27FC236}">
                <a16:creationId xmlns:a16="http://schemas.microsoft.com/office/drawing/2014/main" id="{7E4E39DA-7C23-E844-9095-7D86856D466F}"/>
              </a:ext>
            </a:extLst>
          </p:cNvPr>
          <p:cNvPicPr>
            <a:picLocks noChangeAspect="1"/>
          </p:cNvPicPr>
          <p:nvPr/>
        </p:nvPicPr>
        <p:blipFill rotWithShape="1">
          <a:blip r:embed="rId2"/>
          <a:srcRect l="40947" t="4010" b="1140"/>
          <a:stretch/>
        </p:blipFill>
        <p:spPr>
          <a:xfrm>
            <a:off x="5787483" y="0"/>
            <a:ext cx="6404517" cy="6858000"/>
          </a:xfrm>
          <a:prstGeom prst="rect">
            <a:avLst/>
          </a:prstGeom>
        </p:spPr>
      </p:pic>
      <p:sp>
        <p:nvSpPr>
          <p:cNvPr id="24" name="Rectangle 23">
            <a:extLst>
              <a:ext uri="{FF2B5EF4-FFF2-40B4-BE49-F238E27FC236}">
                <a16:creationId xmlns:a16="http://schemas.microsoft.com/office/drawing/2014/main" id="{A42773E6-E094-4141-9F7B-E0531B769D7E}"/>
              </a:ext>
            </a:extLst>
          </p:cNvPr>
          <p:cNvSpPr/>
          <p:nvPr/>
        </p:nvSpPr>
        <p:spPr>
          <a:xfrm>
            <a:off x="4315134" y="6286081"/>
            <a:ext cx="1187010" cy="246221"/>
          </a:xfrm>
          <a:prstGeom prst="rect">
            <a:avLst/>
          </a:prstGeom>
        </p:spPr>
        <p:txBody>
          <a:bodyPr wrap="square">
            <a:spAutoFit/>
          </a:bodyPr>
          <a:lstStyle/>
          <a:p>
            <a:pPr algn="r"/>
            <a:r>
              <a:rPr lang="fr-FR" sz="1000" b="1">
                <a:solidFill>
                  <a:srgbClr val="253342"/>
                </a:solidFill>
                <a:latin typeface="Avenir Next" panose="020B0503020202020204" pitchFamily="34" charset="0"/>
              </a:rPr>
              <a:t>2024</a:t>
            </a:r>
          </a:p>
        </p:txBody>
      </p:sp>
      <p:cxnSp>
        <p:nvCxnSpPr>
          <p:cNvPr id="25" name="Straight Connector 24">
            <a:extLst>
              <a:ext uri="{FF2B5EF4-FFF2-40B4-BE49-F238E27FC236}">
                <a16:creationId xmlns:a16="http://schemas.microsoft.com/office/drawing/2014/main" id="{604572F6-F3E6-3E49-BF83-6EF949B6C351}"/>
              </a:ext>
            </a:extLst>
          </p:cNvPr>
          <p:cNvCxnSpPr>
            <a:cxnSpLocks/>
          </p:cNvCxnSpPr>
          <p:nvPr/>
        </p:nvCxnSpPr>
        <p:spPr>
          <a:xfrm>
            <a:off x="614897" y="6209929"/>
            <a:ext cx="4763926"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053104-EBFA-654B-AA4C-987CBDB226F2}"/>
              </a:ext>
            </a:extLst>
          </p:cNvPr>
          <p:cNvSpPr/>
          <p:nvPr/>
        </p:nvSpPr>
        <p:spPr>
          <a:xfrm>
            <a:off x="614897" y="699532"/>
            <a:ext cx="700947" cy="338554"/>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venir Book" panose="02000503020000020003" pitchFamily="2" charset="0"/>
              </a:rPr>
              <a:t>Logo</a:t>
            </a:r>
          </a:p>
        </p:txBody>
      </p:sp>
    </p:spTree>
    <p:extLst>
      <p:ext uri="{BB962C8B-B14F-4D97-AF65-F5344CB8AC3E}">
        <p14:creationId xmlns:p14="http://schemas.microsoft.com/office/powerpoint/2010/main" val="118129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D6FF499-EE92-7D4E-B50B-8845A6987B66}"/>
              </a:ext>
            </a:extLst>
          </p:cNvPr>
          <p:cNvSpPr>
            <a:spLocks noChangeAspect="1"/>
          </p:cNvSpPr>
          <p:nvPr/>
        </p:nvSpPr>
        <p:spPr>
          <a:xfrm>
            <a:off x="2417523" y="836345"/>
            <a:ext cx="4930426" cy="3597375"/>
          </a:xfrm>
          <a:prstGeom prst="rect">
            <a:avLst/>
          </a:prstGeom>
          <a:solidFill>
            <a:srgbClr val="00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2349F83-0E1F-AE48-874A-0E52B72870CC}"/>
              </a:ext>
            </a:extLst>
          </p:cNvPr>
          <p:cNvSpPr/>
          <p:nvPr/>
        </p:nvSpPr>
        <p:spPr>
          <a:xfrm>
            <a:off x="6706413" y="1150978"/>
            <a:ext cx="3631191" cy="584775"/>
          </a:xfrm>
          <a:prstGeom prst="rect">
            <a:avLst/>
          </a:prstGeom>
        </p:spPr>
        <p:txBody>
          <a:bodyPr wrap="square">
            <a:spAutoFit/>
          </a:bodyPr>
          <a:lstStyle/>
          <a:p>
            <a:r>
              <a:rPr lang="fr-FR" sz="3200" b="1">
                <a:solidFill>
                  <a:srgbClr val="253342"/>
                </a:solidFill>
                <a:latin typeface="Avenir Next" panose="020B0503020202020204" pitchFamily="34" charset="0"/>
              </a:rPr>
              <a:t>À propos</a:t>
            </a:r>
          </a:p>
        </p:txBody>
      </p:sp>
      <p:sp>
        <p:nvSpPr>
          <p:cNvPr id="12" name="Rectangle 11">
            <a:extLst>
              <a:ext uri="{FF2B5EF4-FFF2-40B4-BE49-F238E27FC236}">
                <a16:creationId xmlns:a16="http://schemas.microsoft.com/office/drawing/2014/main" id="{8A13FECA-68F6-5F46-BFF2-5339BFF859A0}"/>
              </a:ext>
            </a:extLst>
          </p:cNvPr>
          <p:cNvSpPr/>
          <p:nvPr/>
        </p:nvSpPr>
        <p:spPr>
          <a:xfrm>
            <a:off x="7738945" y="1818523"/>
            <a:ext cx="3758289" cy="2677656"/>
          </a:xfrm>
          <a:prstGeom prst="rect">
            <a:avLst/>
          </a:prstGeom>
        </p:spPr>
        <p:txBody>
          <a:bodyPr wrap="square">
            <a:spAutoFit/>
          </a:bodyPr>
          <a:lstStyle/>
          <a:p>
            <a:r>
              <a:rPr lang="fr-FR" sz="1400">
                <a:solidFill>
                  <a:srgbClr val="253342"/>
                </a:solidFill>
                <a:latin typeface="Avenir Next" panose="020B0503020202020204" pitchFamily="34" charset="0"/>
              </a:rPr>
              <a:t>Lorem ipsum dolor sit amet, consectetuer adipiscing elit, sed diam nonummy nibh euismod tincidunt ut laoreet dolore magna aliquam erat volutpat. Ut wisi enim ad minim veniam, quis nostrud exerci tation ullamcorper suscipit lobortiws nisl ut aliquip ex ea commodo.</a:t>
            </a:r>
          </a:p>
          <a:p>
            <a:endParaRPr lang="fr-FR" sz="1400">
              <a:solidFill>
                <a:srgbClr val="253342"/>
              </a:solidFill>
              <a:latin typeface="Avenir Next" panose="020B0503020202020204" pitchFamily="34" charset="0"/>
            </a:endParaRPr>
          </a:p>
          <a:p>
            <a:r>
              <a:rPr lang="fr-FR" sz="1400">
                <a:solidFill>
                  <a:srgbClr val="253342"/>
                </a:solidFill>
                <a:latin typeface="Avenir Next" panose="020B0503020202020204" pitchFamily="34" charset="0"/>
              </a:rPr>
              <a:t>Consequat. Duis autem vel eum iriure dolor in hendrerit in vulputate velit esse molestie consequat, vel illum dolore eu feugiat nulla facilisis at vero eros et.</a:t>
            </a:r>
          </a:p>
        </p:txBody>
      </p:sp>
      <p:sp>
        <p:nvSpPr>
          <p:cNvPr id="15" name="Rectangle 14">
            <a:extLst>
              <a:ext uri="{FF2B5EF4-FFF2-40B4-BE49-F238E27FC236}">
                <a16:creationId xmlns:a16="http://schemas.microsoft.com/office/drawing/2014/main" id="{220C9C39-36C8-1F4C-A91E-F64BBBBD4B6E}"/>
              </a:ext>
            </a:extLst>
          </p:cNvPr>
          <p:cNvSpPr/>
          <p:nvPr/>
        </p:nvSpPr>
        <p:spPr>
          <a:xfrm>
            <a:off x="6634221" y="5039477"/>
            <a:ext cx="3631191" cy="584775"/>
          </a:xfrm>
          <a:prstGeom prst="rect">
            <a:avLst/>
          </a:prstGeom>
        </p:spPr>
        <p:txBody>
          <a:bodyPr wrap="square">
            <a:spAutoFit/>
          </a:bodyPr>
          <a:lstStyle/>
          <a:p>
            <a:r>
              <a:rPr lang="fr-FR" sz="3200" b="1" dirty="0">
                <a:solidFill>
                  <a:srgbClr val="253342"/>
                </a:solidFill>
                <a:latin typeface="Avenir Next" panose="020B0503020202020204" pitchFamily="34" charset="0"/>
              </a:rPr>
              <a:t>Contact</a:t>
            </a:r>
          </a:p>
        </p:txBody>
      </p:sp>
      <p:sp>
        <p:nvSpPr>
          <p:cNvPr id="16" name="Rectangle 15">
            <a:extLst>
              <a:ext uri="{FF2B5EF4-FFF2-40B4-BE49-F238E27FC236}">
                <a16:creationId xmlns:a16="http://schemas.microsoft.com/office/drawing/2014/main" id="{7A7571F3-1080-2F46-8559-3D2774631F79}"/>
              </a:ext>
            </a:extLst>
          </p:cNvPr>
          <p:cNvSpPr/>
          <p:nvPr/>
        </p:nvSpPr>
        <p:spPr>
          <a:xfrm>
            <a:off x="6706413" y="5707022"/>
            <a:ext cx="4790822" cy="276999"/>
          </a:xfrm>
          <a:prstGeom prst="rect">
            <a:avLst/>
          </a:prstGeom>
        </p:spPr>
        <p:txBody>
          <a:bodyPr wrap="square">
            <a:spAutoFit/>
          </a:bodyPr>
          <a:lstStyle/>
          <a:p>
            <a:r>
              <a:rPr lang="fr-FR" sz="1200">
                <a:solidFill>
                  <a:srgbClr val="253342"/>
                </a:solidFill>
                <a:latin typeface="Avenir Next" panose="020B0503020202020204" pitchFamily="34" charset="0"/>
              </a:rPr>
              <a:t>siteweb.fr    |   email@monentreprise.com   |  01 23 45 67 89</a:t>
            </a:r>
          </a:p>
        </p:txBody>
      </p:sp>
      <p:sp>
        <p:nvSpPr>
          <p:cNvPr id="25" name="Rectangle 24">
            <a:extLst>
              <a:ext uri="{FF2B5EF4-FFF2-40B4-BE49-F238E27FC236}">
                <a16:creationId xmlns:a16="http://schemas.microsoft.com/office/drawing/2014/main" id="{92462BEE-8DC1-A649-860A-646E9FB54AF1}"/>
              </a:ext>
            </a:extLst>
          </p:cNvPr>
          <p:cNvSpPr/>
          <p:nvPr/>
        </p:nvSpPr>
        <p:spPr>
          <a:xfrm>
            <a:off x="8686801" y="6293224"/>
            <a:ext cx="2810434" cy="246221"/>
          </a:xfrm>
          <a:prstGeom prst="rect">
            <a:avLst/>
          </a:prstGeom>
        </p:spPr>
        <p:txBody>
          <a:bodyPr wrap="square">
            <a:spAutoFit/>
          </a:bodyPr>
          <a:lstStyle/>
          <a:p>
            <a:pPr algn="r"/>
            <a:r>
              <a:rPr lang="fr-FR" sz="1000" b="1" dirty="0">
                <a:solidFill>
                  <a:srgbClr val="253342"/>
                </a:solidFill>
                <a:latin typeface="Avenir Next" panose="020B0503020202020204" pitchFamily="34" charset="0"/>
              </a:rPr>
              <a:t>Nom de l’entreprise</a:t>
            </a:r>
          </a:p>
        </p:txBody>
      </p:sp>
      <p:cxnSp>
        <p:nvCxnSpPr>
          <p:cNvPr id="26" name="Straight Connector 25">
            <a:extLst>
              <a:ext uri="{FF2B5EF4-FFF2-40B4-BE49-F238E27FC236}">
                <a16:creationId xmlns:a16="http://schemas.microsoft.com/office/drawing/2014/main" id="{EDCE6EE1-4AB6-AA4D-942D-DB4E5570BEE8}"/>
              </a:ext>
            </a:extLst>
          </p:cNvPr>
          <p:cNvCxnSpPr>
            <a:cxnSpLocks/>
          </p:cNvCxnSpPr>
          <p:nvPr/>
        </p:nvCxnSpPr>
        <p:spPr>
          <a:xfrm>
            <a:off x="8834718" y="1429918"/>
            <a:ext cx="2662517"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E61B1A-35C8-894B-B32F-3B1935D1E426}"/>
              </a:ext>
            </a:extLst>
          </p:cNvPr>
          <p:cNvCxnSpPr>
            <a:cxnSpLocks/>
          </p:cNvCxnSpPr>
          <p:nvPr/>
        </p:nvCxnSpPr>
        <p:spPr>
          <a:xfrm>
            <a:off x="8443784" y="5304970"/>
            <a:ext cx="3053451"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02FE27F-10A7-3546-9A44-9562E3AD606E}"/>
              </a:ext>
            </a:extLst>
          </p:cNvPr>
          <p:cNvSpPr/>
          <p:nvPr/>
        </p:nvSpPr>
        <p:spPr>
          <a:xfrm>
            <a:off x="6096001" y="1121360"/>
            <a:ext cx="2738718" cy="584775"/>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5475833-3832-D14A-92A0-E69121E1FE6B}"/>
              </a:ext>
            </a:extLst>
          </p:cNvPr>
          <p:cNvSpPr/>
          <p:nvPr/>
        </p:nvSpPr>
        <p:spPr>
          <a:xfrm>
            <a:off x="6096001" y="4990834"/>
            <a:ext cx="2347783" cy="584775"/>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a:extLst>
              <a:ext uri="{FF2B5EF4-FFF2-40B4-BE49-F238E27FC236}">
                <a16:creationId xmlns:a16="http://schemas.microsoft.com/office/drawing/2014/main" id="{D1A353DA-77A2-E94F-B12B-5F8DF3136CFB}"/>
              </a:ext>
            </a:extLst>
          </p:cNvPr>
          <p:cNvPicPr>
            <a:picLocks noChangeAspect="1"/>
          </p:cNvPicPr>
          <p:nvPr/>
        </p:nvPicPr>
        <p:blipFill rotWithShape="1">
          <a:blip r:embed="rId2"/>
          <a:srcRect l="1228" t="4628" r="522" b="33751"/>
          <a:stretch/>
        </p:blipFill>
        <p:spPr>
          <a:xfrm>
            <a:off x="0" y="1"/>
            <a:ext cx="6400800" cy="6021654"/>
          </a:xfrm>
          <a:prstGeom prst="rect">
            <a:avLst/>
          </a:prstGeom>
        </p:spPr>
      </p:pic>
      <p:sp>
        <p:nvSpPr>
          <p:cNvPr id="3" name="Rectangle 2">
            <a:extLst>
              <a:ext uri="{FF2B5EF4-FFF2-40B4-BE49-F238E27FC236}">
                <a16:creationId xmlns:a16="http://schemas.microsoft.com/office/drawing/2014/main" id="{D42F38AA-09DF-218D-5345-2EF655CCD76F}"/>
              </a:ext>
            </a:extLst>
          </p:cNvPr>
          <p:cNvSpPr/>
          <p:nvPr/>
        </p:nvSpPr>
        <p:spPr>
          <a:xfrm>
            <a:off x="132192" y="6293224"/>
            <a:ext cx="700947" cy="338554"/>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venir Book" panose="02000503020000020003" pitchFamily="2" charset="0"/>
              </a:rPr>
              <a:t>Logo</a:t>
            </a:r>
          </a:p>
        </p:txBody>
      </p:sp>
    </p:spTree>
    <p:extLst>
      <p:ext uri="{BB962C8B-B14F-4D97-AF65-F5344CB8AC3E}">
        <p14:creationId xmlns:p14="http://schemas.microsoft.com/office/powerpoint/2010/main" val="270976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F7D40EF-7D5D-1841-A40D-F182F233830D}"/>
              </a:ext>
            </a:extLst>
          </p:cNvPr>
          <p:cNvSpPr/>
          <p:nvPr/>
        </p:nvSpPr>
        <p:spPr>
          <a:xfrm>
            <a:off x="192941" y="696501"/>
            <a:ext cx="3631191" cy="584775"/>
          </a:xfrm>
          <a:prstGeom prst="rect">
            <a:avLst/>
          </a:prstGeom>
        </p:spPr>
        <p:txBody>
          <a:bodyPr wrap="square">
            <a:spAutoFit/>
          </a:bodyPr>
          <a:lstStyle/>
          <a:p>
            <a:r>
              <a:rPr lang="fr-FR" sz="3200" b="1" dirty="0">
                <a:solidFill>
                  <a:srgbClr val="253342"/>
                </a:solidFill>
                <a:latin typeface="Avenir Next" panose="020B0503020202020204" pitchFamily="34" charset="0"/>
              </a:rPr>
              <a:t>Réseaux sociaux</a:t>
            </a:r>
          </a:p>
        </p:txBody>
      </p:sp>
      <p:cxnSp>
        <p:nvCxnSpPr>
          <p:cNvPr id="38" name="Straight Connector 37">
            <a:extLst>
              <a:ext uri="{FF2B5EF4-FFF2-40B4-BE49-F238E27FC236}">
                <a16:creationId xmlns:a16="http://schemas.microsoft.com/office/drawing/2014/main" id="{3B4CD9DC-1CAC-4B4C-AD3F-B48DD4382F97}"/>
              </a:ext>
            </a:extLst>
          </p:cNvPr>
          <p:cNvCxnSpPr>
            <a:cxnSpLocks/>
          </p:cNvCxnSpPr>
          <p:nvPr/>
        </p:nvCxnSpPr>
        <p:spPr>
          <a:xfrm>
            <a:off x="3668750" y="975441"/>
            <a:ext cx="4408450"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86D26FF-4407-3343-9CBC-D913BA8A85F6}"/>
              </a:ext>
            </a:extLst>
          </p:cNvPr>
          <p:cNvSpPr/>
          <p:nvPr/>
        </p:nvSpPr>
        <p:spPr>
          <a:xfrm>
            <a:off x="311845" y="2719912"/>
            <a:ext cx="2686423" cy="523220"/>
          </a:xfrm>
          <a:prstGeom prst="rect">
            <a:avLst/>
          </a:prstGeom>
        </p:spPr>
        <p:txBody>
          <a:bodyPr wrap="square">
            <a:spAutoFit/>
          </a:bodyPr>
          <a:lstStyle/>
          <a:p>
            <a:pPr algn="ctr"/>
            <a:r>
              <a:rPr lang="fr-FR" sz="1400">
                <a:solidFill>
                  <a:srgbClr val="253342"/>
                </a:solidFill>
                <a:latin typeface="Avenir Next" panose="020B0503020202020204" pitchFamily="34" charset="0"/>
              </a:rPr>
              <a:t>abonnés Instagram</a:t>
            </a:r>
          </a:p>
          <a:p>
            <a:pPr algn="ctr"/>
            <a:r>
              <a:rPr lang="fr-FR" sz="1400">
                <a:solidFill>
                  <a:srgbClr val="253342"/>
                </a:solidFill>
                <a:latin typeface="Avenir Next" panose="020B0503020202020204" pitchFamily="34" charset="0"/>
              </a:rPr>
              <a:t>@nom</a:t>
            </a:r>
          </a:p>
        </p:txBody>
      </p:sp>
      <p:pic>
        <p:nvPicPr>
          <p:cNvPr id="4" name="Picture 3">
            <a:extLst>
              <a:ext uri="{FF2B5EF4-FFF2-40B4-BE49-F238E27FC236}">
                <a16:creationId xmlns:a16="http://schemas.microsoft.com/office/drawing/2014/main" id="{CB9873AC-9827-DB47-BDBC-0A5DE20DABD1}"/>
              </a:ext>
            </a:extLst>
          </p:cNvPr>
          <p:cNvPicPr>
            <a:picLocks noChangeAspect="1"/>
          </p:cNvPicPr>
          <p:nvPr/>
        </p:nvPicPr>
        <p:blipFill rotWithShape="1">
          <a:blip r:embed="rId2"/>
          <a:srcRect l="21654" r="32146"/>
          <a:stretch/>
        </p:blipFill>
        <p:spPr>
          <a:xfrm>
            <a:off x="8077200" y="0"/>
            <a:ext cx="4114800" cy="5943600"/>
          </a:xfrm>
          <a:prstGeom prst="rect">
            <a:avLst/>
          </a:prstGeom>
        </p:spPr>
      </p:pic>
      <p:sp>
        <p:nvSpPr>
          <p:cNvPr id="21" name="Rectangle 20">
            <a:extLst>
              <a:ext uri="{FF2B5EF4-FFF2-40B4-BE49-F238E27FC236}">
                <a16:creationId xmlns:a16="http://schemas.microsoft.com/office/drawing/2014/main" id="{2EA9D5FE-5AE3-6449-BAEE-0F9D8C84ED7B}"/>
              </a:ext>
            </a:extLst>
          </p:cNvPr>
          <p:cNvSpPr/>
          <p:nvPr/>
        </p:nvSpPr>
        <p:spPr>
          <a:xfrm>
            <a:off x="311846" y="1796872"/>
            <a:ext cx="2686423" cy="1200329"/>
          </a:xfrm>
          <a:prstGeom prst="rect">
            <a:avLst/>
          </a:prstGeom>
        </p:spPr>
        <p:txBody>
          <a:bodyPr wrap="square">
            <a:spAutoFit/>
          </a:bodyPr>
          <a:lstStyle/>
          <a:p>
            <a:pPr algn="ctr"/>
            <a:r>
              <a:rPr lang="fr-FR" sz="7200" b="1" dirty="0">
                <a:solidFill>
                  <a:srgbClr val="FF7A59"/>
                </a:solidFill>
                <a:latin typeface="Avenir Next Ultra Light" panose="020B0203020202020204" pitchFamily="34" charset="77"/>
              </a:rPr>
              <a:t>750</a:t>
            </a:r>
          </a:p>
        </p:txBody>
      </p:sp>
      <p:sp>
        <p:nvSpPr>
          <p:cNvPr id="22" name="Rectangle 21">
            <a:extLst>
              <a:ext uri="{FF2B5EF4-FFF2-40B4-BE49-F238E27FC236}">
                <a16:creationId xmlns:a16="http://schemas.microsoft.com/office/drawing/2014/main" id="{05699B31-A67B-F44B-987B-95BFA1D1BCED}"/>
              </a:ext>
            </a:extLst>
          </p:cNvPr>
          <p:cNvSpPr/>
          <p:nvPr/>
        </p:nvSpPr>
        <p:spPr>
          <a:xfrm>
            <a:off x="3052381" y="2719912"/>
            <a:ext cx="2686423" cy="523220"/>
          </a:xfrm>
          <a:prstGeom prst="rect">
            <a:avLst/>
          </a:prstGeom>
        </p:spPr>
        <p:txBody>
          <a:bodyPr wrap="square">
            <a:spAutoFit/>
          </a:bodyPr>
          <a:lstStyle/>
          <a:p>
            <a:pPr algn="ctr"/>
            <a:r>
              <a:rPr lang="fr-FR" sz="1400">
                <a:solidFill>
                  <a:srgbClr val="253342"/>
                </a:solidFill>
                <a:latin typeface="Avenir Next" panose="020B0503020202020204" pitchFamily="34" charset="0"/>
              </a:rPr>
              <a:t>abonnés Twitter</a:t>
            </a:r>
          </a:p>
          <a:p>
            <a:pPr algn="ctr"/>
            <a:r>
              <a:rPr lang="fr-FR" sz="1400">
                <a:solidFill>
                  <a:srgbClr val="253342"/>
                </a:solidFill>
                <a:latin typeface="Avenir Next" panose="020B0503020202020204" pitchFamily="34" charset="0"/>
              </a:rPr>
              <a:t>@nom</a:t>
            </a:r>
          </a:p>
        </p:txBody>
      </p:sp>
      <p:sp>
        <p:nvSpPr>
          <p:cNvPr id="24" name="Rectangle 23">
            <a:extLst>
              <a:ext uri="{FF2B5EF4-FFF2-40B4-BE49-F238E27FC236}">
                <a16:creationId xmlns:a16="http://schemas.microsoft.com/office/drawing/2014/main" id="{37971FC0-AA51-9D47-834B-BF226B571F5A}"/>
              </a:ext>
            </a:extLst>
          </p:cNvPr>
          <p:cNvSpPr/>
          <p:nvPr/>
        </p:nvSpPr>
        <p:spPr>
          <a:xfrm>
            <a:off x="3052381" y="1796872"/>
            <a:ext cx="2686423" cy="1200329"/>
          </a:xfrm>
          <a:prstGeom prst="rect">
            <a:avLst/>
          </a:prstGeom>
        </p:spPr>
        <p:txBody>
          <a:bodyPr wrap="square">
            <a:spAutoFit/>
          </a:bodyPr>
          <a:lstStyle/>
          <a:p>
            <a:pPr algn="ctr"/>
            <a:r>
              <a:rPr lang="fr-FR" sz="7200" b="1" dirty="0">
                <a:solidFill>
                  <a:srgbClr val="FF7A59"/>
                </a:solidFill>
                <a:latin typeface="Avenir Next Ultra Light" panose="020B0203020202020204" pitchFamily="34" charset="77"/>
              </a:rPr>
              <a:t>569</a:t>
            </a:r>
          </a:p>
        </p:txBody>
      </p:sp>
      <p:sp>
        <p:nvSpPr>
          <p:cNvPr id="25" name="Rectangle 24">
            <a:extLst>
              <a:ext uri="{FF2B5EF4-FFF2-40B4-BE49-F238E27FC236}">
                <a16:creationId xmlns:a16="http://schemas.microsoft.com/office/drawing/2014/main" id="{17BA0068-7F2E-EA4A-B446-E9E886111D41}"/>
              </a:ext>
            </a:extLst>
          </p:cNvPr>
          <p:cNvSpPr/>
          <p:nvPr/>
        </p:nvSpPr>
        <p:spPr>
          <a:xfrm>
            <a:off x="2932105" y="4559032"/>
            <a:ext cx="2686423" cy="523220"/>
          </a:xfrm>
          <a:prstGeom prst="rect">
            <a:avLst/>
          </a:prstGeom>
        </p:spPr>
        <p:txBody>
          <a:bodyPr wrap="square">
            <a:spAutoFit/>
          </a:bodyPr>
          <a:lstStyle/>
          <a:p>
            <a:pPr algn="ctr"/>
            <a:r>
              <a:rPr lang="fr-FR" sz="1400">
                <a:solidFill>
                  <a:srgbClr val="253342"/>
                </a:solidFill>
                <a:latin typeface="Avenir Next" panose="020B0503020202020204" pitchFamily="34" charset="0"/>
              </a:rPr>
              <a:t>abonnés YouTube</a:t>
            </a:r>
          </a:p>
          <a:p>
            <a:pPr algn="ctr"/>
            <a:r>
              <a:rPr lang="fr-FR" sz="1400">
                <a:solidFill>
                  <a:srgbClr val="253342"/>
                </a:solidFill>
                <a:latin typeface="Avenir Next" panose="020B0503020202020204" pitchFamily="34" charset="0"/>
              </a:rPr>
              <a:t>@nom</a:t>
            </a:r>
          </a:p>
        </p:txBody>
      </p:sp>
      <p:sp>
        <p:nvSpPr>
          <p:cNvPr id="26" name="Rectangle 25">
            <a:extLst>
              <a:ext uri="{FF2B5EF4-FFF2-40B4-BE49-F238E27FC236}">
                <a16:creationId xmlns:a16="http://schemas.microsoft.com/office/drawing/2014/main" id="{B5052494-7640-5F4D-BA20-11E4952658FC}"/>
              </a:ext>
            </a:extLst>
          </p:cNvPr>
          <p:cNvSpPr/>
          <p:nvPr/>
        </p:nvSpPr>
        <p:spPr>
          <a:xfrm>
            <a:off x="2932106" y="3635992"/>
            <a:ext cx="2686423" cy="1200329"/>
          </a:xfrm>
          <a:prstGeom prst="rect">
            <a:avLst/>
          </a:prstGeom>
        </p:spPr>
        <p:txBody>
          <a:bodyPr wrap="square">
            <a:spAutoFit/>
          </a:bodyPr>
          <a:lstStyle/>
          <a:p>
            <a:pPr algn="ctr"/>
            <a:r>
              <a:rPr lang="fr-FR" sz="7200" b="1" dirty="0">
                <a:solidFill>
                  <a:srgbClr val="FF7A59"/>
                </a:solidFill>
                <a:latin typeface="Avenir Next Ultra Light" panose="020B0203020202020204" pitchFamily="34" charset="77"/>
              </a:rPr>
              <a:t>70</a:t>
            </a:r>
          </a:p>
        </p:txBody>
      </p:sp>
      <p:sp>
        <p:nvSpPr>
          <p:cNvPr id="27" name="Rectangle 26">
            <a:extLst>
              <a:ext uri="{FF2B5EF4-FFF2-40B4-BE49-F238E27FC236}">
                <a16:creationId xmlns:a16="http://schemas.microsoft.com/office/drawing/2014/main" id="{078EB209-FBC7-C547-938F-EC7B0101E7B3}"/>
              </a:ext>
            </a:extLst>
          </p:cNvPr>
          <p:cNvSpPr/>
          <p:nvPr/>
        </p:nvSpPr>
        <p:spPr>
          <a:xfrm>
            <a:off x="293297" y="4563925"/>
            <a:ext cx="2686423" cy="523220"/>
          </a:xfrm>
          <a:prstGeom prst="rect">
            <a:avLst/>
          </a:prstGeom>
        </p:spPr>
        <p:txBody>
          <a:bodyPr wrap="square">
            <a:spAutoFit/>
          </a:bodyPr>
          <a:lstStyle/>
          <a:p>
            <a:pPr algn="ctr"/>
            <a:r>
              <a:rPr lang="fr-FR" sz="1400">
                <a:solidFill>
                  <a:srgbClr val="253342"/>
                </a:solidFill>
                <a:latin typeface="Avenir Next" panose="020B0503020202020204" pitchFamily="34" charset="0"/>
              </a:rPr>
              <a:t>abonnés Facebook</a:t>
            </a:r>
          </a:p>
          <a:p>
            <a:pPr algn="ctr"/>
            <a:r>
              <a:rPr lang="fr-FR" sz="1400">
                <a:solidFill>
                  <a:srgbClr val="253342"/>
                </a:solidFill>
                <a:latin typeface="Avenir Next" panose="020B0503020202020204" pitchFamily="34" charset="0"/>
              </a:rPr>
              <a:t>@nom</a:t>
            </a:r>
            <a:endParaRPr lang="fr-FR" sz="1400" b="1">
              <a:solidFill>
                <a:srgbClr val="253342"/>
              </a:solidFill>
              <a:latin typeface="Avenir Next" panose="020B0503020202020204" pitchFamily="34" charset="0"/>
            </a:endParaRPr>
          </a:p>
        </p:txBody>
      </p:sp>
      <p:sp>
        <p:nvSpPr>
          <p:cNvPr id="28" name="Rectangle 27">
            <a:extLst>
              <a:ext uri="{FF2B5EF4-FFF2-40B4-BE49-F238E27FC236}">
                <a16:creationId xmlns:a16="http://schemas.microsoft.com/office/drawing/2014/main" id="{D96545ED-381E-524D-9029-E93E5E83E983}"/>
              </a:ext>
            </a:extLst>
          </p:cNvPr>
          <p:cNvSpPr/>
          <p:nvPr/>
        </p:nvSpPr>
        <p:spPr>
          <a:xfrm>
            <a:off x="293298" y="3640885"/>
            <a:ext cx="2686423" cy="1200329"/>
          </a:xfrm>
          <a:prstGeom prst="rect">
            <a:avLst/>
          </a:prstGeom>
        </p:spPr>
        <p:txBody>
          <a:bodyPr wrap="square">
            <a:spAutoFit/>
          </a:bodyPr>
          <a:lstStyle/>
          <a:p>
            <a:pPr algn="ctr"/>
            <a:r>
              <a:rPr lang="fr-FR" sz="7200" b="1" dirty="0">
                <a:solidFill>
                  <a:srgbClr val="FF7A59"/>
                </a:solidFill>
                <a:latin typeface="Avenir Next Ultra Light" panose="020B0203020202020204" pitchFamily="34" charset="77"/>
              </a:rPr>
              <a:t>1,1K</a:t>
            </a:r>
          </a:p>
        </p:txBody>
      </p:sp>
      <p:sp>
        <p:nvSpPr>
          <p:cNvPr id="42" name="Rectangle 41">
            <a:extLst>
              <a:ext uri="{FF2B5EF4-FFF2-40B4-BE49-F238E27FC236}">
                <a16:creationId xmlns:a16="http://schemas.microsoft.com/office/drawing/2014/main" id="{388CDF92-D635-C74B-ACD1-AD282EC60905}"/>
              </a:ext>
            </a:extLst>
          </p:cNvPr>
          <p:cNvSpPr/>
          <p:nvPr/>
        </p:nvSpPr>
        <p:spPr>
          <a:xfrm>
            <a:off x="-100360" y="644581"/>
            <a:ext cx="3769110" cy="584775"/>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29F2C551-7111-FE44-920F-7CF4EF48864B}"/>
              </a:ext>
            </a:extLst>
          </p:cNvPr>
          <p:cNvPicPr>
            <a:picLocks noChangeAspect="1"/>
          </p:cNvPicPr>
          <p:nvPr/>
        </p:nvPicPr>
        <p:blipFill rotWithShape="1">
          <a:blip r:embed="rId3"/>
          <a:srcRect l="40848" r="15331" b="34053"/>
          <a:stretch/>
        </p:blipFill>
        <p:spPr>
          <a:xfrm>
            <a:off x="6096000" y="1618977"/>
            <a:ext cx="1854428" cy="1860517"/>
          </a:xfrm>
          <a:prstGeom prst="rect">
            <a:avLst/>
          </a:prstGeom>
        </p:spPr>
      </p:pic>
      <p:pic>
        <p:nvPicPr>
          <p:cNvPr id="15" name="Picture 14">
            <a:extLst>
              <a:ext uri="{FF2B5EF4-FFF2-40B4-BE49-F238E27FC236}">
                <a16:creationId xmlns:a16="http://schemas.microsoft.com/office/drawing/2014/main" id="{E1933899-7326-CD44-B56D-2F66CFE166E1}"/>
              </a:ext>
            </a:extLst>
          </p:cNvPr>
          <p:cNvPicPr>
            <a:picLocks noChangeAspect="1"/>
          </p:cNvPicPr>
          <p:nvPr/>
        </p:nvPicPr>
        <p:blipFill rotWithShape="1">
          <a:blip r:embed="rId4"/>
          <a:srcRect l="1948" t="35141" r="52128" b="34328"/>
          <a:stretch/>
        </p:blipFill>
        <p:spPr>
          <a:xfrm>
            <a:off x="7086590" y="3635992"/>
            <a:ext cx="863838" cy="861348"/>
          </a:xfrm>
          <a:prstGeom prst="rect">
            <a:avLst/>
          </a:prstGeom>
        </p:spPr>
      </p:pic>
      <p:grpSp>
        <p:nvGrpSpPr>
          <p:cNvPr id="20" name="Group 19">
            <a:extLst>
              <a:ext uri="{FF2B5EF4-FFF2-40B4-BE49-F238E27FC236}">
                <a16:creationId xmlns:a16="http://schemas.microsoft.com/office/drawing/2014/main" id="{F48A3C04-565D-5B43-9326-1142CF8D9FBC}"/>
              </a:ext>
            </a:extLst>
          </p:cNvPr>
          <p:cNvGrpSpPr/>
          <p:nvPr/>
        </p:nvGrpSpPr>
        <p:grpSpPr>
          <a:xfrm>
            <a:off x="534214" y="6209929"/>
            <a:ext cx="10963021" cy="329516"/>
            <a:chOff x="534214" y="6209929"/>
            <a:chExt cx="10963021" cy="329516"/>
          </a:xfrm>
        </p:grpSpPr>
        <p:sp>
          <p:nvSpPr>
            <p:cNvPr id="40" name="Rectangle 39">
              <a:extLst>
                <a:ext uri="{FF2B5EF4-FFF2-40B4-BE49-F238E27FC236}">
                  <a16:creationId xmlns:a16="http://schemas.microsoft.com/office/drawing/2014/main" id="{2DFDCF37-895E-BC4B-B9DF-3AB8CB8229AC}"/>
                </a:ext>
              </a:extLst>
            </p:cNvPr>
            <p:cNvSpPr/>
            <p:nvPr/>
          </p:nvSpPr>
          <p:spPr>
            <a:xfrm>
              <a:off x="8686801" y="6293224"/>
              <a:ext cx="2810434" cy="246221"/>
            </a:xfrm>
            <a:prstGeom prst="rect">
              <a:avLst/>
            </a:prstGeom>
          </p:spPr>
          <p:txBody>
            <a:bodyPr wrap="square">
              <a:spAutoFit/>
            </a:bodyPr>
            <a:lstStyle/>
            <a:p>
              <a:pPr algn="r"/>
              <a:r>
                <a:rPr lang="fr-FR" sz="1000" b="1">
                  <a:solidFill>
                    <a:srgbClr val="253342"/>
                  </a:solidFill>
                  <a:latin typeface="Avenir Next" panose="020B0503020202020204" pitchFamily="34" charset="0"/>
                </a:rPr>
                <a:t>Nom de l’entreprise</a:t>
              </a:r>
            </a:p>
          </p:txBody>
        </p:sp>
        <p:sp>
          <p:nvSpPr>
            <p:cNvPr id="44" name="Rectangle 43">
              <a:extLst>
                <a:ext uri="{FF2B5EF4-FFF2-40B4-BE49-F238E27FC236}">
                  <a16:creationId xmlns:a16="http://schemas.microsoft.com/office/drawing/2014/main" id="{F6E45898-BF97-1B44-AB7B-BEA8979DB157}"/>
                </a:ext>
              </a:extLst>
            </p:cNvPr>
            <p:cNvSpPr/>
            <p:nvPr/>
          </p:nvSpPr>
          <p:spPr>
            <a:xfrm>
              <a:off x="534214" y="6286081"/>
              <a:ext cx="6096000" cy="246221"/>
            </a:xfrm>
            <a:prstGeom prst="rect">
              <a:avLst/>
            </a:prstGeom>
          </p:spPr>
          <p:txBody>
            <a:bodyPr>
              <a:spAutoFit/>
            </a:bodyPr>
            <a:lstStyle/>
            <a:p>
              <a:r>
                <a:rPr lang="fr-FR" sz="1000" b="1">
                  <a:solidFill>
                    <a:srgbClr val="253342"/>
                  </a:solidFill>
                  <a:latin typeface="Avenir Next" panose="020B0503020202020204" pitchFamily="34" charset="0"/>
                </a:rPr>
                <a:t>siteweb.fr    |    email@monentreprise.com </a:t>
              </a:r>
            </a:p>
          </p:txBody>
        </p:sp>
        <p:cxnSp>
          <p:nvCxnSpPr>
            <p:cNvPr id="45" name="Straight Connector 44">
              <a:extLst>
                <a:ext uri="{FF2B5EF4-FFF2-40B4-BE49-F238E27FC236}">
                  <a16:creationId xmlns:a16="http://schemas.microsoft.com/office/drawing/2014/main" id="{2D45BAB5-CE17-F847-A7B8-928BBA4C64B1}"/>
                </a:ext>
              </a:extLst>
            </p:cNvPr>
            <p:cNvCxnSpPr>
              <a:cxnSpLocks/>
            </p:cNvCxnSpPr>
            <p:nvPr/>
          </p:nvCxnSpPr>
          <p:spPr>
            <a:xfrm>
              <a:off x="614897" y="6209929"/>
              <a:ext cx="10781649"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051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797DA9-AEA7-5346-9A53-4DD3FDB25DDC}"/>
              </a:ext>
            </a:extLst>
          </p:cNvPr>
          <p:cNvGrpSpPr/>
          <p:nvPr/>
        </p:nvGrpSpPr>
        <p:grpSpPr>
          <a:xfrm>
            <a:off x="534214" y="6209929"/>
            <a:ext cx="10862332" cy="322373"/>
            <a:chOff x="534214" y="6209929"/>
            <a:chExt cx="10862332" cy="322373"/>
          </a:xfrm>
        </p:grpSpPr>
        <p:sp>
          <p:nvSpPr>
            <p:cNvPr id="15" name="Rectangle 14">
              <a:extLst>
                <a:ext uri="{FF2B5EF4-FFF2-40B4-BE49-F238E27FC236}">
                  <a16:creationId xmlns:a16="http://schemas.microsoft.com/office/drawing/2014/main" id="{83FAF345-AE72-8248-BB45-06DCCE4B1DE9}"/>
                </a:ext>
              </a:extLst>
            </p:cNvPr>
            <p:cNvSpPr/>
            <p:nvPr/>
          </p:nvSpPr>
          <p:spPr>
            <a:xfrm>
              <a:off x="534214" y="6286081"/>
              <a:ext cx="6096000" cy="246221"/>
            </a:xfrm>
            <a:prstGeom prst="rect">
              <a:avLst/>
            </a:prstGeom>
          </p:spPr>
          <p:txBody>
            <a:bodyPr>
              <a:spAutoFit/>
            </a:bodyPr>
            <a:lstStyle/>
            <a:p>
              <a:r>
                <a:rPr lang="fr-FR" sz="1000" b="1">
                  <a:solidFill>
                    <a:srgbClr val="253342"/>
                  </a:solidFill>
                  <a:latin typeface="Avenir Next" panose="020B0503020202020204" pitchFamily="34" charset="0"/>
                </a:rPr>
                <a:t>siteweb.fr    |    email@monentreprise.com </a:t>
              </a:r>
            </a:p>
          </p:txBody>
        </p:sp>
        <p:cxnSp>
          <p:nvCxnSpPr>
            <p:cNvPr id="16" name="Straight Connector 15">
              <a:extLst>
                <a:ext uri="{FF2B5EF4-FFF2-40B4-BE49-F238E27FC236}">
                  <a16:creationId xmlns:a16="http://schemas.microsoft.com/office/drawing/2014/main" id="{1303D158-6A5F-FE47-BB5A-2C268E77461B}"/>
                </a:ext>
              </a:extLst>
            </p:cNvPr>
            <p:cNvCxnSpPr>
              <a:cxnSpLocks/>
            </p:cNvCxnSpPr>
            <p:nvPr/>
          </p:nvCxnSpPr>
          <p:spPr>
            <a:xfrm>
              <a:off x="614897" y="6209929"/>
              <a:ext cx="10781649"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4365D625-5CE0-DD4C-B4D1-216872C087AF}"/>
              </a:ext>
            </a:extLst>
          </p:cNvPr>
          <p:cNvSpPr/>
          <p:nvPr/>
        </p:nvSpPr>
        <p:spPr>
          <a:xfrm>
            <a:off x="7315200" y="1150978"/>
            <a:ext cx="2772939" cy="584775"/>
          </a:xfrm>
          <a:prstGeom prst="rect">
            <a:avLst/>
          </a:prstGeom>
        </p:spPr>
        <p:txBody>
          <a:bodyPr wrap="square">
            <a:spAutoFit/>
          </a:bodyPr>
          <a:lstStyle/>
          <a:p>
            <a:r>
              <a:rPr lang="fr-FR" sz="3200" b="1" dirty="0">
                <a:solidFill>
                  <a:srgbClr val="253342"/>
                </a:solidFill>
                <a:latin typeface="Avenir Next" panose="020B0503020202020204" pitchFamily="34" charset="0"/>
              </a:rPr>
              <a:t>Étude de cas</a:t>
            </a:r>
          </a:p>
        </p:txBody>
      </p:sp>
      <p:cxnSp>
        <p:nvCxnSpPr>
          <p:cNvPr id="9" name="Straight Connector 8">
            <a:extLst>
              <a:ext uri="{FF2B5EF4-FFF2-40B4-BE49-F238E27FC236}">
                <a16:creationId xmlns:a16="http://schemas.microsoft.com/office/drawing/2014/main" id="{7EFA0456-5A51-7B47-95B4-5EF6A3CEFB01}"/>
              </a:ext>
            </a:extLst>
          </p:cNvPr>
          <p:cNvCxnSpPr>
            <a:cxnSpLocks/>
            <a:stCxn id="11" idx="3"/>
          </p:cNvCxnSpPr>
          <p:nvPr/>
        </p:nvCxnSpPr>
        <p:spPr>
          <a:xfrm>
            <a:off x="10088138" y="1413748"/>
            <a:ext cx="2103862"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FDBAA68-9BBA-E446-BD5E-8913DE310F61}"/>
              </a:ext>
            </a:extLst>
          </p:cNvPr>
          <p:cNvSpPr/>
          <p:nvPr/>
        </p:nvSpPr>
        <p:spPr>
          <a:xfrm>
            <a:off x="7129349" y="1121360"/>
            <a:ext cx="2958789" cy="584775"/>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B697F7-D8E6-C444-B07E-5F57DEC70820}"/>
              </a:ext>
            </a:extLst>
          </p:cNvPr>
          <p:cNvSpPr/>
          <p:nvPr/>
        </p:nvSpPr>
        <p:spPr>
          <a:xfrm>
            <a:off x="7738945" y="1818523"/>
            <a:ext cx="3758289" cy="2677656"/>
          </a:xfrm>
          <a:prstGeom prst="rect">
            <a:avLst/>
          </a:prstGeom>
        </p:spPr>
        <p:txBody>
          <a:bodyPr wrap="square">
            <a:spAutoFit/>
          </a:bodyPr>
          <a:lstStyle/>
          <a:p>
            <a:r>
              <a:rPr lang="fr-FR" sz="1400">
                <a:solidFill>
                  <a:srgbClr val="253342"/>
                </a:solidFill>
                <a:latin typeface="Avenir Next" panose="020B0503020202020204" pitchFamily="34" charset="0"/>
              </a:rPr>
              <a:t>Lorem ipsum dolor sit amet, consectetuer adipiscing elit, sed diam nonummy nibh euismod tincidunt ut laoreet dolore magna aliquam erat volutpat. Ut wisi enim ad minim veniam, quis nostrud exerci tation ullamcorper suscipit lobortiws nisl ut aliquip ex ea commodo.</a:t>
            </a:r>
          </a:p>
          <a:p>
            <a:endParaRPr lang="fr-FR" sz="1400">
              <a:solidFill>
                <a:srgbClr val="253342"/>
              </a:solidFill>
              <a:latin typeface="Avenir Next" panose="020B0503020202020204" pitchFamily="34" charset="0"/>
            </a:endParaRPr>
          </a:p>
          <a:p>
            <a:r>
              <a:rPr lang="fr-FR" sz="1400">
                <a:solidFill>
                  <a:srgbClr val="253342"/>
                </a:solidFill>
                <a:latin typeface="Avenir Next" panose="020B0503020202020204" pitchFamily="34" charset="0"/>
              </a:rPr>
              <a:t>Consequat. Duis autem vel eum iriure dolor in hendrerit in vulputate velit esse molestie consequat, vel illum dolore eu feugiat nulla facilisis at vero eros et.</a:t>
            </a:r>
          </a:p>
        </p:txBody>
      </p:sp>
      <p:pic>
        <p:nvPicPr>
          <p:cNvPr id="5" name="Picture 4">
            <a:extLst>
              <a:ext uri="{FF2B5EF4-FFF2-40B4-BE49-F238E27FC236}">
                <a16:creationId xmlns:a16="http://schemas.microsoft.com/office/drawing/2014/main" id="{B83576FF-8637-844F-984A-120F5D8AAB92}"/>
              </a:ext>
            </a:extLst>
          </p:cNvPr>
          <p:cNvPicPr>
            <a:picLocks noChangeAspect="1"/>
          </p:cNvPicPr>
          <p:nvPr/>
        </p:nvPicPr>
        <p:blipFill rotWithShape="1">
          <a:blip r:embed="rId2"/>
          <a:srcRect l="9986" r="18911" b="13333"/>
          <a:stretch/>
        </p:blipFill>
        <p:spPr>
          <a:xfrm>
            <a:off x="0" y="0"/>
            <a:ext cx="7315200" cy="5943596"/>
          </a:xfrm>
          <a:prstGeom prst="rect">
            <a:avLst/>
          </a:prstGeom>
        </p:spPr>
      </p:pic>
      <p:sp>
        <p:nvSpPr>
          <p:cNvPr id="17" name="Rectangle 16">
            <a:extLst>
              <a:ext uri="{FF2B5EF4-FFF2-40B4-BE49-F238E27FC236}">
                <a16:creationId xmlns:a16="http://schemas.microsoft.com/office/drawing/2014/main" id="{6519DF2B-DA3D-0248-99C6-ED733CE7C592}"/>
              </a:ext>
            </a:extLst>
          </p:cNvPr>
          <p:cNvSpPr/>
          <p:nvPr/>
        </p:nvSpPr>
        <p:spPr>
          <a:xfrm>
            <a:off x="8686801" y="6293224"/>
            <a:ext cx="2810434" cy="246221"/>
          </a:xfrm>
          <a:prstGeom prst="rect">
            <a:avLst/>
          </a:prstGeom>
        </p:spPr>
        <p:txBody>
          <a:bodyPr wrap="square">
            <a:spAutoFit/>
          </a:bodyPr>
          <a:lstStyle/>
          <a:p>
            <a:pPr algn="r"/>
            <a:r>
              <a:rPr lang="fr-FR" sz="1000" b="1">
                <a:solidFill>
                  <a:srgbClr val="253342"/>
                </a:solidFill>
                <a:latin typeface="Avenir Next" panose="020B0503020202020204" pitchFamily="34" charset="0"/>
              </a:rPr>
              <a:t>Nom de l’entreprise</a:t>
            </a:r>
          </a:p>
        </p:txBody>
      </p:sp>
    </p:spTree>
    <p:extLst>
      <p:ext uri="{BB962C8B-B14F-4D97-AF65-F5344CB8AC3E}">
        <p14:creationId xmlns:p14="http://schemas.microsoft.com/office/powerpoint/2010/main" val="363084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479CF-4D2B-A344-8638-1B43773EF6FF}"/>
              </a:ext>
            </a:extLst>
          </p:cNvPr>
          <p:cNvPicPr>
            <a:picLocks noChangeAspect="1"/>
          </p:cNvPicPr>
          <p:nvPr/>
        </p:nvPicPr>
        <p:blipFill rotWithShape="1">
          <a:blip r:embed="rId2"/>
          <a:srcRect l="18580" t="13317" r="26309" b="4018"/>
          <a:stretch/>
        </p:blipFill>
        <p:spPr>
          <a:xfrm>
            <a:off x="9156408" y="1837833"/>
            <a:ext cx="2408063" cy="2408063"/>
          </a:xfrm>
          <a:prstGeom prst="rect">
            <a:avLst/>
          </a:prstGeom>
        </p:spPr>
      </p:pic>
      <p:pic>
        <p:nvPicPr>
          <p:cNvPr id="11" name="Picture 10">
            <a:extLst>
              <a:ext uri="{FF2B5EF4-FFF2-40B4-BE49-F238E27FC236}">
                <a16:creationId xmlns:a16="http://schemas.microsoft.com/office/drawing/2014/main" id="{496C6DED-EF8B-B246-8475-6A0BCF3F35CC}"/>
              </a:ext>
            </a:extLst>
          </p:cNvPr>
          <p:cNvPicPr>
            <a:picLocks noChangeAspect="1"/>
          </p:cNvPicPr>
          <p:nvPr/>
        </p:nvPicPr>
        <p:blipFill rotWithShape="1">
          <a:blip r:embed="rId3"/>
          <a:srcRect r="81508" b="72632"/>
          <a:stretch/>
        </p:blipFill>
        <p:spPr>
          <a:xfrm>
            <a:off x="3403751" y="1841539"/>
            <a:ext cx="2401161" cy="2401161"/>
          </a:xfrm>
          <a:prstGeom prst="rect">
            <a:avLst/>
          </a:prstGeom>
        </p:spPr>
      </p:pic>
      <p:pic>
        <p:nvPicPr>
          <p:cNvPr id="52" name="Picture 51">
            <a:extLst>
              <a:ext uri="{FF2B5EF4-FFF2-40B4-BE49-F238E27FC236}">
                <a16:creationId xmlns:a16="http://schemas.microsoft.com/office/drawing/2014/main" id="{BDAB9631-4812-CE46-982F-CB9199923253}"/>
              </a:ext>
            </a:extLst>
          </p:cNvPr>
          <p:cNvPicPr>
            <a:picLocks noChangeAspect="1"/>
          </p:cNvPicPr>
          <p:nvPr/>
        </p:nvPicPr>
        <p:blipFill rotWithShape="1">
          <a:blip r:embed="rId3"/>
          <a:srcRect l="23959" t="27681" r="57549" b="44940"/>
          <a:stretch/>
        </p:blipFill>
        <p:spPr>
          <a:xfrm>
            <a:off x="6280080" y="1841539"/>
            <a:ext cx="2401161" cy="2401161"/>
          </a:xfrm>
          <a:prstGeom prst="rect">
            <a:avLst/>
          </a:prstGeom>
        </p:spPr>
      </p:pic>
      <p:sp>
        <p:nvSpPr>
          <p:cNvPr id="53" name="Rectangle 52">
            <a:extLst>
              <a:ext uri="{FF2B5EF4-FFF2-40B4-BE49-F238E27FC236}">
                <a16:creationId xmlns:a16="http://schemas.microsoft.com/office/drawing/2014/main" id="{2C22E65B-77DB-A14C-91A8-979F4F2B427D}"/>
              </a:ext>
            </a:extLst>
          </p:cNvPr>
          <p:cNvSpPr/>
          <p:nvPr/>
        </p:nvSpPr>
        <p:spPr>
          <a:xfrm>
            <a:off x="723947" y="4530355"/>
            <a:ext cx="2014070" cy="1169551"/>
          </a:xfrm>
          <a:prstGeom prst="rect">
            <a:avLst/>
          </a:prstGeom>
        </p:spPr>
        <p:txBody>
          <a:bodyPr wrap="square">
            <a:spAutoFit/>
          </a:bodyPr>
          <a:lstStyle/>
          <a:p>
            <a:pPr algn="ctr"/>
            <a:r>
              <a:rPr lang="fr-FR" sz="1400" b="1" dirty="0">
                <a:solidFill>
                  <a:srgbClr val="253342"/>
                </a:solidFill>
                <a:latin typeface="Avenir Next" panose="020B0503020202020204" pitchFamily="34" charset="0"/>
              </a:rPr>
              <a:t>Nom</a:t>
            </a:r>
          </a:p>
          <a:p>
            <a:pPr algn="ctr"/>
            <a:r>
              <a:rPr lang="fr-FR" sz="1400" dirty="0">
                <a:solidFill>
                  <a:srgbClr val="253342"/>
                </a:solidFill>
                <a:latin typeface="Avenir Next" panose="020B0503020202020204" pitchFamily="34" charset="0"/>
              </a:rPr>
              <a:t>Lorem ipsum </a:t>
            </a:r>
            <a:r>
              <a:rPr lang="fr-FR" sz="1400" dirty="0" err="1">
                <a:solidFill>
                  <a:srgbClr val="253342"/>
                </a:solidFill>
                <a:latin typeface="Avenir Next" panose="020B0503020202020204" pitchFamily="34" charset="0"/>
              </a:rPr>
              <a:t>dolor</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sit</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amet</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consectetuer</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adipiscing</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elit</a:t>
            </a:r>
            <a:r>
              <a:rPr lang="fr-FR" sz="1400" dirty="0">
                <a:solidFill>
                  <a:srgbClr val="253342"/>
                </a:solidFill>
                <a:latin typeface="Avenir Next" panose="020B0503020202020204" pitchFamily="34" charset="0"/>
              </a:rPr>
              <a:t>, </a:t>
            </a:r>
            <a:r>
              <a:rPr lang="fr-FR" sz="1400" dirty="0" err="1">
                <a:solidFill>
                  <a:srgbClr val="253342"/>
                </a:solidFill>
                <a:latin typeface="Avenir Next" panose="020B0503020202020204" pitchFamily="34" charset="0"/>
              </a:rPr>
              <a:t>sed</a:t>
            </a:r>
            <a:r>
              <a:rPr lang="fr-FR" sz="1400" dirty="0">
                <a:solidFill>
                  <a:srgbClr val="253342"/>
                </a:solidFill>
                <a:latin typeface="Avenir Next" panose="020B0503020202020204" pitchFamily="34" charset="0"/>
              </a:rPr>
              <a:t> diam </a:t>
            </a:r>
            <a:r>
              <a:rPr lang="fr-FR" sz="1400" dirty="0" err="1">
                <a:solidFill>
                  <a:srgbClr val="253342"/>
                </a:solidFill>
                <a:latin typeface="Avenir Next" panose="020B0503020202020204" pitchFamily="34" charset="0"/>
              </a:rPr>
              <a:t>nonummy</a:t>
            </a:r>
            <a:endParaRPr lang="fr-FR" sz="1400" b="1" dirty="0">
              <a:solidFill>
                <a:srgbClr val="253342"/>
              </a:solidFill>
              <a:latin typeface="Avenir Next" panose="020B0503020202020204" pitchFamily="34" charset="0"/>
            </a:endParaRPr>
          </a:p>
        </p:txBody>
      </p:sp>
      <p:pic>
        <p:nvPicPr>
          <p:cNvPr id="54" name="Picture 53">
            <a:extLst>
              <a:ext uri="{FF2B5EF4-FFF2-40B4-BE49-F238E27FC236}">
                <a16:creationId xmlns:a16="http://schemas.microsoft.com/office/drawing/2014/main" id="{1C022E76-80BB-7545-A293-2093E0684060}"/>
              </a:ext>
            </a:extLst>
          </p:cNvPr>
          <p:cNvPicPr>
            <a:picLocks noChangeAspect="1"/>
          </p:cNvPicPr>
          <p:nvPr/>
        </p:nvPicPr>
        <p:blipFill rotWithShape="1">
          <a:blip r:embed="rId3"/>
          <a:srcRect l="45854" t="16232" r="35654" b="56389"/>
          <a:stretch/>
        </p:blipFill>
        <p:spPr>
          <a:xfrm>
            <a:off x="527422" y="1841539"/>
            <a:ext cx="2401161" cy="2401161"/>
          </a:xfrm>
          <a:prstGeom prst="rect">
            <a:avLst/>
          </a:prstGeom>
        </p:spPr>
      </p:pic>
      <p:sp>
        <p:nvSpPr>
          <p:cNvPr id="14" name="Rectangle 13">
            <a:extLst>
              <a:ext uri="{FF2B5EF4-FFF2-40B4-BE49-F238E27FC236}">
                <a16:creationId xmlns:a16="http://schemas.microsoft.com/office/drawing/2014/main" id="{53A30886-AE48-8A4F-AF0B-02F6695AB379}"/>
              </a:ext>
            </a:extLst>
          </p:cNvPr>
          <p:cNvSpPr/>
          <p:nvPr/>
        </p:nvSpPr>
        <p:spPr>
          <a:xfrm>
            <a:off x="446741" y="666884"/>
            <a:ext cx="5807634" cy="584775"/>
          </a:xfrm>
          <a:prstGeom prst="rect">
            <a:avLst/>
          </a:prstGeom>
        </p:spPr>
        <p:txBody>
          <a:bodyPr wrap="square">
            <a:spAutoFit/>
          </a:bodyPr>
          <a:lstStyle/>
          <a:p>
            <a:r>
              <a:rPr lang="fr-FR" sz="3200" b="1">
                <a:solidFill>
                  <a:srgbClr val="253342"/>
                </a:solidFill>
                <a:latin typeface="Avenir Next" panose="020B0503020202020204" pitchFamily="34" charset="0"/>
              </a:rPr>
              <a:t>Partenariats / Collaboration</a:t>
            </a:r>
          </a:p>
        </p:txBody>
      </p:sp>
      <p:cxnSp>
        <p:nvCxnSpPr>
          <p:cNvPr id="6" name="Straight Connector 5">
            <a:extLst>
              <a:ext uri="{FF2B5EF4-FFF2-40B4-BE49-F238E27FC236}">
                <a16:creationId xmlns:a16="http://schemas.microsoft.com/office/drawing/2014/main" id="{0AB3F451-9B1A-D346-941E-84FA0AC07687}"/>
              </a:ext>
            </a:extLst>
          </p:cNvPr>
          <p:cNvCxnSpPr>
            <a:cxnSpLocks/>
            <a:stCxn id="20" idx="3"/>
          </p:cNvCxnSpPr>
          <p:nvPr/>
        </p:nvCxnSpPr>
        <p:spPr>
          <a:xfrm>
            <a:off x="6166276" y="936969"/>
            <a:ext cx="5398195" cy="1"/>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5D8E936-5455-DD46-83D7-B2FE519577E2}"/>
              </a:ext>
            </a:extLst>
          </p:cNvPr>
          <p:cNvSpPr/>
          <p:nvPr/>
        </p:nvSpPr>
        <p:spPr>
          <a:xfrm>
            <a:off x="3561277" y="4530355"/>
            <a:ext cx="2014070" cy="1169551"/>
          </a:xfrm>
          <a:prstGeom prst="rect">
            <a:avLst/>
          </a:prstGeom>
        </p:spPr>
        <p:txBody>
          <a:bodyPr wrap="square">
            <a:spAutoFit/>
          </a:bodyPr>
          <a:lstStyle/>
          <a:p>
            <a:pPr algn="ctr"/>
            <a:r>
              <a:rPr lang="fr-FR" sz="1400" b="1">
                <a:solidFill>
                  <a:srgbClr val="253342"/>
                </a:solidFill>
                <a:latin typeface="Avenir Next" panose="020B0503020202020204" pitchFamily="34" charset="0"/>
              </a:rPr>
              <a:t>Nom</a:t>
            </a:r>
          </a:p>
          <a:p>
            <a:pPr algn="ctr"/>
            <a:r>
              <a:rPr lang="fr-FR" sz="1400">
                <a:solidFill>
                  <a:srgbClr val="253342"/>
                </a:solidFill>
                <a:latin typeface="Avenir Next" panose="020B0503020202020204" pitchFamily="34" charset="0"/>
              </a:rPr>
              <a:t>Lorem ipsum dolor sit amet, consectetuer adipiscing elit, sed diam nonummy</a:t>
            </a:r>
            <a:endParaRPr lang="fr-FR" sz="1400" b="1">
              <a:solidFill>
                <a:srgbClr val="253342"/>
              </a:solidFill>
              <a:latin typeface="Avenir Next" panose="020B0503020202020204" pitchFamily="34" charset="0"/>
            </a:endParaRPr>
          </a:p>
        </p:txBody>
      </p:sp>
      <p:sp>
        <p:nvSpPr>
          <p:cNvPr id="46" name="Rectangle 45">
            <a:extLst>
              <a:ext uri="{FF2B5EF4-FFF2-40B4-BE49-F238E27FC236}">
                <a16:creationId xmlns:a16="http://schemas.microsoft.com/office/drawing/2014/main" id="{2E9FEC41-D5E4-2649-8020-90E2CC006154}"/>
              </a:ext>
            </a:extLst>
          </p:cNvPr>
          <p:cNvSpPr/>
          <p:nvPr/>
        </p:nvSpPr>
        <p:spPr>
          <a:xfrm>
            <a:off x="6452395" y="4530355"/>
            <a:ext cx="2014070" cy="1169551"/>
          </a:xfrm>
          <a:prstGeom prst="rect">
            <a:avLst/>
          </a:prstGeom>
        </p:spPr>
        <p:txBody>
          <a:bodyPr wrap="square">
            <a:spAutoFit/>
          </a:bodyPr>
          <a:lstStyle/>
          <a:p>
            <a:pPr algn="ctr"/>
            <a:r>
              <a:rPr lang="fr-FR" sz="1400" b="1">
                <a:solidFill>
                  <a:srgbClr val="253342"/>
                </a:solidFill>
                <a:latin typeface="Avenir Next" panose="020B0503020202020204" pitchFamily="34" charset="0"/>
              </a:rPr>
              <a:t>Nom</a:t>
            </a:r>
          </a:p>
          <a:p>
            <a:pPr algn="ctr"/>
            <a:r>
              <a:rPr lang="fr-FR" sz="1400">
                <a:solidFill>
                  <a:srgbClr val="253342"/>
                </a:solidFill>
                <a:latin typeface="Avenir Next" panose="020B0503020202020204" pitchFamily="34" charset="0"/>
              </a:rPr>
              <a:t>Lorem ipsum dolor sit amet, consectetuer adipiscing elit, sed diam nonummy</a:t>
            </a:r>
            <a:endParaRPr lang="fr-FR" sz="1400" b="1">
              <a:solidFill>
                <a:srgbClr val="253342"/>
              </a:solidFill>
              <a:latin typeface="Avenir Next" panose="020B0503020202020204" pitchFamily="34" charset="0"/>
            </a:endParaRPr>
          </a:p>
        </p:txBody>
      </p:sp>
      <p:sp>
        <p:nvSpPr>
          <p:cNvPr id="47" name="Rectangle 46">
            <a:extLst>
              <a:ext uri="{FF2B5EF4-FFF2-40B4-BE49-F238E27FC236}">
                <a16:creationId xmlns:a16="http://schemas.microsoft.com/office/drawing/2014/main" id="{6C9C8C00-19E3-DB4C-B20E-A5791BA3B53D}"/>
              </a:ext>
            </a:extLst>
          </p:cNvPr>
          <p:cNvSpPr/>
          <p:nvPr/>
        </p:nvSpPr>
        <p:spPr>
          <a:xfrm>
            <a:off x="9356960" y="4530355"/>
            <a:ext cx="2014070" cy="1169551"/>
          </a:xfrm>
          <a:prstGeom prst="rect">
            <a:avLst/>
          </a:prstGeom>
        </p:spPr>
        <p:txBody>
          <a:bodyPr wrap="square">
            <a:spAutoFit/>
          </a:bodyPr>
          <a:lstStyle/>
          <a:p>
            <a:pPr algn="ctr"/>
            <a:r>
              <a:rPr lang="fr-FR" sz="1400" b="1">
                <a:solidFill>
                  <a:srgbClr val="253342"/>
                </a:solidFill>
                <a:latin typeface="Avenir Next" panose="020B0503020202020204" pitchFamily="34" charset="0"/>
              </a:rPr>
              <a:t>Nom</a:t>
            </a:r>
          </a:p>
          <a:p>
            <a:pPr algn="ctr"/>
            <a:r>
              <a:rPr lang="fr-FR" sz="1400">
                <a:solidFill>
                  <a:srgbClr val="253342"/>
                </a:solidFill>
                <a:latin typeface="Avenir Next" panose="020B0503020202020204" pitchFamily="34" charset="0"/>
              </a:rPr>
              <a:t>Lorem ipsum dolor sit amet, consectetuer adipiscing elit, sed diam nonummy</a:t>
            </a:r>
            <a:endParaRPr lang="fr-FR" sz="1400" b="1">
              <a:solidFill>
                <a:srgbClr val="253342"/>
              </a:solidFill>
              <a:latin typeface="Avenir Next" panose="020B0503020202020204" pitchFamily="34" charset="0"/>
            </a:endParaRPr>
          </a:p>
        </p:txBody>
      </p:sp>
      <p:sp>
        <p:nvSpPr>
          <p:cNvPr id="20" name="Rectangle 19">
            <a:extLst>
              <a:ext uri="{FF2B5EF4-FFF2-40B4-BE49-F238E27FC236}">
                <a16:creationId xmlns:a16="http://schemas.microsoft.com/office/drawing/2014/main" id="{B42B0158-EB4C-024F-93BF-54710EE3A98E}"/>
              </a:ext>
            </a:extLst>
          </p:cNvPr>
          <p:cNvSpPr/>
          <p:nvPr/>
        </p:nvSpPr>
        <p:spPr>
          <a:xfrm>
            <a:off x="-100360" y="644581"/>
            <a:ext cx="6266636" cy="584775"/>
          </a:xfrm>
          <a:prstGeom prst="rect">
            <a:avLst/>
          </a:prstGeom>
          <a:noFill/>
          <a:ln>
            <a:solidFill>
              <a:srgbClr val="25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B1A876EF-1183-0646-8944-3D02FA036D88}"/>
              </a:ext>
            </a:extLst>
          </p:cNvPr>
          <p:cNvGrpSpPr/>
          <p:nvPr/>
        </p:nvGrpSpPr>
        <p:grpSpPr>
          <a:xfrm>
            <a:off x="534214" y="6209929"/>
            <a:ext cx="10963021" cy="329516"/>
            <a:chOff x="534214" y="6209929"/>
            <a:chExt cx="10963021" cy="329516"/>
          </a:xfrm>
        </p:grpSpPr>
        <p:sp>
          <p:nvSpPr>
            <p:cNvPr id="22" name="Rectangle 21">
              <a:extLst>
                <a:ext uri="{FF2B5EF4-FFF2-40B4-BE49-F238E27FC236}">
                  <a16:creationId xmlns:a16="http://schemas.microsoft.com/office/drawing/2014/main" id="{65A09D3E-3F17-4B40-B264-3347AA3E79E2}"/>
                </a:ext>
              </a:extLst>
            </p:cNvPr>
            <p:cNvSpPr/>
            <p:nvPr/>
          </p:nvSpPr>
          <p:spPr>
            <a:xfrm>
              <a:off x="8686801" y="6293224"/>
              <a:ext cx="2810434" cy="246221"/>
            </a:xfrm>
            <a:prstGeom prst="rect">
              <a:avLst/>
            </a:prstGeom>
          </p:spPr>
          <p:txBody>
            <a:bodyPr wrap="square">
              <a:spAutoFit/>
            </a:bodyPr>
            <a:lstStyle/>
            <a:p>
              <a:pPr algn="r"/>
              <a:r>
                <a:rPr lang="fr-FR" sz="1000" b="1">
                  <a:solidFill>
                    <a:srgbClr val="253342"/>
                  </a:solidFill>
                  <a:latin typeface="Avenir Next" panose="020B0503020202020204" pitchFamily="34" charset="0"/>
                </a:rPr>
                <a:t>Nom de l’entreprise</a:t>
              </a:r>
            </a:p>
          </p:txBody>
        </p:sp>
        <p:sp>
          <p:nvSpPr>
            <p:cNvPr id="24" name="Rectangle 23">
              <a:extLst>
                <a:ext uri="{FF2B5EF4-FFF2-40B4-BE49-F238E27FC236}">
                  <a16:creationId xmlns:a16="http://schemas.microsoft.com/office/drawing/2014/main" id="{8B283770-9F33-5649-B17E-D63095ED4669}"/>
                </a:ext>
              </a:extLst>
            </p:cNvPr>
            <p:cNvSpPr/>
            <p:nvPr/>
          </p:nvSpPr>
          <p:spPr>
            <a:xfrm>
              <a:off x="534214" y="6286081"/>
              <a:ext cx="6096000" cy="246221"/>
            </a:xfrm>
            <a:prstGeom prst="rect">
              <a:avLst/>
            </a:prstGeom>
          </p:spPr>
          <p:txBody>
            <a:bodyPr>
              <a:spAutoFit/>
            </a:bodyPr>
            <a:lstStyle/>
            <a:p>
              <a:r>
                <a:rPr lang="fr-FR" sz="1000" b="1">
                  <a:solidFill>
                    <a:srgbClr val="253342"/>
                  </a:solidFill>
                  <a:latin typeface="Avenir Next" panose="020B0503020202020204" pitchFamily="34" charset="0"/>
                </a:rPr>
                <a:t>siteweb.fr    |    email@monentreprise.com </a:t>
              </a:r>
            </a:p>
          </p:txBody>
        </p:sp>
        <p:cxnSp>
          <p:nvCxnSpPr>
            <p:cNvPr id="25" name="Straight Connector 24">
              <a:extLst>
                <a:ext uri="{FF2B5EF4-FFF2-40B4-BE49-F238E27FC236}">
                  <a16:creationId xmlns:a16="http://schemas.microsoft.com/office/drawing/2014/main" id="{820B3CA2-8F77-5C49-90CA-EB957DE7192A}"/>
                </a:ext>
              </a:extLst>
            </p:cNvPr>
            <p:cNvCxnSpPr>
              <a:cxnSpLocks/>
            </p:cNvCxnSpPr>
            <p:nvPr/>
          </p:nvCxnSpPr>
          <p:spPr>
            <a:xfrm>
              <a:off x="614897" y="6209929"/>
              <a:ext cx="10781649"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865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D6FF499-EE92-7D4E-B50B-8845A6987B66}"/>
              </a:ext>
            </a:extLst>
          </p:cNvPr>
          <p:cNvSpPr>
            <a:spLocks/>
          </p:cNvSpPr>
          <p:nvPr/>
        </p:nvSpPr>
        <p:spPr>
          <a:xfrm>
            <a:off x="0" y="0"/>
            <a:ext cx="6400800" cy="5943600"/>
          </a:xfrm>
          <a:prstGeom prst="rect">
            <a:avLst/>
          </a:prstGeom>
          <a:solidFill>
            <a:srgbClr val="00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194567B-AB55-5E42-8C2D-45718F0CD9BD}"/>
              </a:ext>
            </a:extLst>
          </p:cNvPr>
          <p:cNvSpPr/>
          <p:nvPr/>
        </p:nvSpPr>
        <p:spPr>
          <a:xfrm>
            <a:off x="446741" y="2455441"/>
            <a:ext cx="5531621" cy="2308324"/>
          </a:xfrm>
          <a:prstGeom prst="rect">
            <a:avLst/>
          </a:prstGeom>
        </p:spPr>
        <p:txBody>
          <a:bodyPr wrap="square">
            <a:spAutoFit/>
          </a:bodyPr>
          <a:lstStyle/>
          <a:p>
            <a:r>
              <a:rPr lang="fr-FR" sz="3200">
                <a:solidFill>
                  <a:schemeClr val="bg1"/>
                </a:solidFill>
                <a:latin typeface="Avenir Next" panose="020B0503020202020204" pitchFamily="34" charset="0"/>
              </a:rPr>
              <a:t>Ajouter une citation client ici. Lorem ipsum dolor sit amet, consectetur adipiscing elit. »</a:t>
            </a:r>
          </a:p>
          <a:p>
            <a:r>
              <a:rPr lang="fr-FR" sz="1600">
                <a:solidFill>
                  <a:schemeClr val="bg1"/>
                </a:solidFill>
                <a:latin typeface="Avenir Next" panose="020B0503020202020204" pitchFamily="34" charset="0"/>
              </a:rPr>
              <a:t>— Dominique Dupont, PDG, Entreprise</a:t>
            </a:r>
          </a:p>
        </p:txBody>
      </p:sp>
      <p:sp>
        <p:nvSpPr>
          <p:cNvPr id="14" name="Rectangle 13">
            <a:extLst>
              <a:ext uri="{FF2B5EF4-FFF2-40B4-BE49-F238E27FC236}">
                <a16:creationId xmlns:a16="http://schemas.microsoft.com/office/drawing/2014/main" id="{BA124387-A8F7-734D-81BD-11C3ED1B16F1}"/>
              </a:ext>
            </a:extLst>
          </p:cNvPr>
          <p:cNvSpPr/>
          <p:nvPr/>
        </p:nvSpPr>
        <p:spPr>
          <a:xfrm>
            <a:off x="446741" y="666884"/>
            <a:ext cx="5469965" cy="584775"/>
          </a:xfrm>
          <a:prstGeom prst="rect">
            <a:avLst/>
          </a:prstGeom>
        </p:spPr>
        <p:txBody>
          <a:bodyPr wrap="square">
            <a:spAutoFit/>
          </a:bodyPr>
          <a:lstStyle/>
          <a:p>
            <a:r>
              <a:rPr lang="fr-FR" sz="3200" b="1">
                <a:solidFill>
                  <a:schemeClr val="bg1"/>
                </a:solidFill>
                <a:latin typeface="Avenir Next" panose="020B0503020202020204" pitchFamily="34" charset="0"/>
              </a:rPr>
              <a:t>Témoignages clients</a:t>
            </a:r>
          </a:p>
        </p:txBody>
      </p:sp>
      <p:cxnSp>
        <p:nvCxnSpPr>
          <p:cNvPr id="17" name="Straight Connector 16">
            <a:extLst>
              <a:ext uri="{FF2B5EF4-FFF2-40B4-BE49-F238E27FC236}">
                <a16:creationId xmlns:a16="http://schemas.microsoft.com/office/drawing/2014/main" id="{B9614045-2AC7-814F-919D-0BFF85FBBDAC}"/>
              </a:ext>
            </a:extLst>
          </p:cNvPr>
          <p:cNvCxnSpPr>
            <a:cxnSpLocks/>
            <a:stCxn id="18" idx="3"/>
          </p:cNvCxnSpPr>
          <p:nvPr/>
        </p:nvCxnSpPr>
        <p:spPr>
          <a:xfrm>
            <a:off x="5084407" y="936969"/>
            <a:ext cx="13163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DB08767-E47A-1647-8056-05F47E3F3F17}"/>
              </a:ext>
            </a:extLst>
          </p:cNvPr>
          <p:cNvPicPr>
            <a:picLocks noChangeAspect="1"/>
          </p:cNvPicPr>
          <p:nvPr/>
        </p:nvPicPr>
        <p:blipFill>
          <a:blip r:embed="rId2"/>
          <a:stretch>
            <a:fillRect/>
          </a:stretch>
        </p:blipFill>
        <p:spPr>
          <a:xfrm>
            <a:off x="8084671" y="1558879"/>
            <a:ext cx="2476500" cy="657742"/>
          </a:xfrm>
          <a:prstGeom prst="rect">
            <a:avLst/>
          </a:prstGeom>
        </p:spPr>
      </p:pic>
      <p:pic>
        <p:nvPicPr>
          <p:cNvPr id="8" name="Picture 7">
            <a:extLst>
              <a:ext uri="{FF2B5EF4-FFF2-40B4-BE49-F238E27FC236}">
                <a16:creationId xmlns:a16="http://schemas.microsoft.com/office/drawing/2014/main" id="{DF35F804-06AA-BF41-8709-750B72916FD5}"/>
              </a:ext>
            </a:extLst>
          </p:cNvPr>
          <p:cNvPicPr>
            <a:picLocks noChangeAspect="1"/>
          </p:cNvPicPr>
          <p:nvPr/>
        </p:nvPicPr>
        <p:blipFill>
          <a:blip r:embed="rId3"/>
          <a:stretch>
            <a:fillRect/>
          </a:stretch>
        </p:blipFill>
        <p:spPr>
          <a:xfrm>
            <a:off x="6847541" y="2896032"/>
            <a:ext cx="2095126" cy="1209639"/>
          </a:xfrm>
          <a:prstGeom prst="rect">
            <a:avLst/>
          </a:prstGeom>
        </p:spPr>
      </p:pic>
      <p:pic>
        <p:nvPicPr>
          <p:cNvPr id="9" name="Picture 8">
            <a:extLst>
              <a:ext uri="{FF2B5EF4-FFF2-40B4-BE49-F238E27FC236}">
                <a16:creationId xmlns:a16="http://schemas.microsoft.com/office/drawing/2014/main" id="{1839165F-CFF3-A042-BBBE-4E574A541229}"/>
              </a:ext>
            </a:extLst>
          </p:cNvPr>
          <p:cNvPicPr>
            <a:picLocks noChangeAspect="1"/>
          </p:cNvPicPr>
          <p:nvPr/>
        </p:nvPicPr>
        <p:blipFill>
          <a:blip r:embed="rId4"/>
          <a:stretch>
            <a:fillRect/>
          </a:stretch>
        </p:blipFill>
        <p:spPr>
          <a:xfrm>
            <a:off x="8084671" y="5033913"/>
            <a:ext cx="2476500" cy="241300"/>
          </a:xfrm>
          <a:prstGeom prst="rect">
            <a:avLst/>
          </a:prstGeom>
        </p:spPr>
      </p:pic>
      <p:pic>
        <p:nvPicPr>
          <p:cNvPr id="10" name="Picture 9">
            <a:extLst>
              <a:ext uri="{FF2B5EF4-FFF2-40B4-BE49-F238E27FC236}">
                <a16:creationId xmlns:a16="http://schemas.microsoft.com/office/drawing/2014/main" id="{AD841F9B-33DB-A846-892F-7156C8B38253}"/>
              </a:ext>
            </a:extLst>
          </p:cNvPr>
          <p:cNvPicPr>
            <a:picLocks noChangeAspect="1"/>
          </p:cNvPicPr>
          <p:nvPr/>
        </p:nvPicPr>
        <p:blipFill>
          <a:blip r:embed="rId5"/>
          <a:stretch>
            <a:fillRect/>
          </a:stretch>
        </p:blipFill>
        <p:spPr>
          <a:xfrm>
            <a:off x="9811846" y="3241118"/>
            <a:ext cx="1748167" cy="713021"/>
          </a:xfrm>
          <a:prstGeom prst="rect">
            <a:avLst/>
          </a:prstGeom>
        </p:spPr>
      </p:pic>
      <p:sp>
        <p:nvSpPr>
          <p:cNvPr id="18" name="Rectangle 17">
            <a:extLst>
              <a:ext uri="{FF2B5EF4-FFF2-40B4-BE49-F238E27FC236}">
                <a16:creationId xmlns:a16="http://schemas.microsoft.com/office/drawing/2014/main" id="{13FED4E2-8BD0-CD4D-B66D-E88A01F5BCE6}"/>
              </a:ext>
            </a:extLst>
          </p:cNvPr>
          <p:cNvSpPr/>
          <p:nvPr/>
        </p:nvSpPr>
        <p:spPr>
          <a:xfrm>
            <a:off x="322509" y="644581"/>
            <a:ext cx="4761898" cy="584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D81D52DA-9AEB-604D-B34A-20184A476295}"/>
              </a:ext>
            </a:extLst>
          </p:cNvPr>
          <p:cNvGrpSpPr/>
          <p:nvPr/>
        </p:nvGrpSpPr>
        <p:grpSpPr>
          <a:xfrm>
            <a:off x="534214" y="6209929"/>
            <a:ext cx="10963021" cy="329516"/>
            <a:chOff x="534214" y="6209929"/>
            <a:chExt cx="10963021" cy="329516"/>
          </a:xfrm>
        </p:grpSpPr>
        <p:sp>
          <p:nvSpPr>
            <p:cNvPr id="24" name="Rectangle 23">
              <a:extLst>
                <a:ext uri="{FF2B5EF4-FFF2-40B4-BE49-F238E27FC236}">
                  <a16:creationId xmlns:a16="http://schemas.microsoft.com/office/drawing/2014/main" id="{B9789FF9-5B5A-704B-A2CB-D3D609A48D3C}"/>
                </a:ext>
              </a:extLst>
            </p:cNvPr>
            <p:cNvSpPr/>
            <p:nvPr/>
          </p:nvSpPr>
          <p:spPr>
            <a:xfrm>
              <a:off x="8686801" y="6293224"/>
              <a:ext cx="2810434" cy="246221"/>
            </a:xfrm>
            <a:prstGeom prst="rect">
              <a:avLst/>
            </a:prstGeom>
          </p:spPr>
          <p:txBody>
            <a:bodyPr wrap="square">
              <a:spAutoFit/>
            </a:bodyPr>
            <a:lstStyle/>
            <a:p>
              <a:pPr algn="r"/>
              <a:r>
                <a:rPr lang="fr-FR" sz="1000" b="1">
                  <a:solidFill>
                    <a:srgbClr val="253342"/>
                  </a:solidFill>
                  <a:latin typeface="Avenir Next" panose="020B0503020202020204" pitchFamily="34" charset="0"/>
                </a:rPr>
                <a:t>Nom de l’entreprise</a:t>
              </a:r>
            </a:p>
          </p:txBody>
        </p:sp>
        <p:sp>
          <p:nvSpPr>
            <p:cNvPr id="26" name="Rectangle 25">
              <a:extLst>
                <a:ext uri="{FF2B5EF4-FFF2-40B4-BE49-F238E27FC236}">
                  <a16:creationId xmlns:a16="http://schemas.microsoft.com/office/drawing/2014/main" id="{9D70C176-FCE8-6D46-92EC-893618B4324A}"/>
                </a:ext>
              </a:extLst>
            </p:cNvPr>
            <p:cNvSpPr/>
            <p:nvPr/>
          </p:nvSpPr>
          <p:spPr>
            <a:xfrm>
              <a:off x="534214" y="6286081"/>
              <a:ext cx="6096000" cy="246221"/>
            </a:xfrm>
            <a:prstGeom prst="rect">
              <a:avLst/>
            </a:prstGeom>
          </p:spPr>
          <p:txBody>
            <a:bodyPr>
              <a:spAutoFit/>
            </a:bodyPr>
            <a:lstStyle/>
            <a:p>
              <a:r>
                <a:rPr lang="fr-FR" sz="1000" b="1">
                  <a:solidFill>
                    <a:srgbClr val="253342"/>
                  </a:solidFill>
                  <a:latin typeface="Avenir Next" panose="020B0503020202020204" pitchFamily="34" charset="0"/>
                </a:rPr>
                <a:t>siteweb.fr    |    email@monentreprise.com </a:t>
              </a:r>
            </a:p>
          </p:txBody>
        </p:sp>
        <p:cxnSp>
          <p:nvCxnSpPr>
            <p:cNvPr id="27" name="Straight Connector 26">
              <a:extLst>
                <a:ext uri="{FF2B5EF4-FFF2-40B4-BE49-F238E27FC236}">
                  <a16:creationId xmlns:a16="http://schemas.microsoft.com/office/drawing/2014/main" id="{D3559CB6-63CC-964D-9644-0CB33193AF32}"/>
                </a:ext>
              </a:extLst>
            </p:cNvPr>
            <p:cNvCxnSpPr>
              <a:cxnSpLocks/>
            </p:cNvCxnSpPr>
            <p:nvPr/>
          </p:nvCxnSpPr>
          <p:spPr>
            <a:xfrm>
              <a:off x="614897" y="6209929"/>
              <a:ext cx="10781649"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7CC45709-40E3-4B52-3BD0-4D6748CB6AE2}"/>
              </a:ext>
            </a:extLst>
          </p:cNvPr>
          <p:cNvSpPr/>
          <p:nvPr/>
        </p:nvSpPr>
        <p:spPr>
          <a:xfrm>
            <a:off x="434590" y="1645815"/>
            <a:ext cx="636222" cy="923330"/>
          </a:xfrm>
          <a:prstGeom prst="rect">
            <a:avLst/>
          </a:prstGeom>
        </p:spPr>
        <p:txBody>
          <a:bodyPr wrap="square">
            <a:spAutoFit/>
          </a:bodyPr>
          <a:lstStyle/>
          <a:p>
            <a:r>
              <a:rPr lang="fr-FR" sz="5400" b="0" i="0">
                <a:solidFill>
                  <a:schemeClr val="bg1"/>
                </a:solidFill>
                <a:effectLst/>
                <a:latin typeface="Roboto" panose="02000000000000000000" pitchFamily="2" charset="0"/>
              </a:rPr>
              <a:t>«</a:t>
            </a:r>
            <a:endParaRPr lang="fr-FR" sz="5400">
              <a:solidFill>
                <a:schemeClr val="bg1"/>
              </a:solidFill>
              <a:latin typeface="Avenir Next" panose="020B0503020202020204" pitchFamily="34" charset="0"/>
            </a:endParaRPr>
          </a:p>
        </p:txBody>
      </p:sp>
    </p:spTree>
    <p:extLst>
      <p:ext uri="{BB962C8B-B14F-4D97-AF65-F5344CB8AC3E}">
        <p14:creationId xmlns:p14="http://schemas.microsoft.com/office/powerpoint/2010/main" val="348278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D6FF499-EE92-7D4E-B50B-8845A6987B66}"/>
              </a:ext>
            </a:extLst>
          </p:cNvPr>
          <p:cNvSpPr>
            <a:spLocks/>
          </p:cNvSpPr>
          <p:nvPr/>
        </p:nvSpPr>
        <p:spPr>
          <a:xfrm>
            <a:off x="0" y="0"/>
            <a:ext cx="12192000" cy="5943600"/>
          </a:xfrm>
          <a:prstGeom prst="rect">
            <a:avLst/>
          </a:prstGeom>
          <a:solidFill>
            <a:srgbClr val="213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94567B-AB55-5E42-8C2D-45718F0CD9BD}"/>
              </a:ext>
            </a:extLst>
          </p:cNvPr>
          <p:cNvSpPr/>
          <p:nvPr/>
        </p:nvSpPr>
        <p:spPr>
          <a:xfrm>
            <a:off x="522389" y="1985211"/>
            <a:ext cx="11359777" cy="2185214"/>
          </a:xfrm>
          <a:prstGeom prst="rect">
            <a:avLst/>
          </a:prstGeom>
        </p:spPr>
        <p:txBody>
          <a:bodyPr wrap="square">
            <a:spAutoFit/>
          </a:bodyPr>
          <a:lstStyle/>
          <a:p>
            <a:pPr algn="ctr"/>
            <a:r>
              <a:rPr lang="en-US" sz="7200" b="1" dirty="0" err="1">
                <a:solidFill>
                  <a:schemeClr val="bg1"/>
                </a:solidFill>
                <a:latin typeface="Avenir Next" panose="020B0503020202020204" pitchFamily="34" charset="0"/>
              </a:rPr>
              <a:t>Travaillons</a:t>
            </a:r>
            <a:r>
              <a:rPr lang="en-US" sz="7200" b="1" dirty="0">
                <a:solidFill>
                  <a:schemeClr val="bg1"/>
                </a:solidFill>
                <a:latin typeface="Avenir Next" panose="020B0503020202020204" pitchFamily="34" charset="0"/>
              </a:rPr>
              <a:t> ensemble</a:t>
            </a:r>
          </a:p>
          <a:p>
            <a:pPr algn="ctr"/>
            <a:r>
              <a:rPr lang="en-US" sz="1600" dirty="0">
                <a:solidFill>
                  <a:prstClr val="white"/>
                </a:solidFill>
                <a:latin typeface="Avenir Next" panose="020B0503020202020204" pitchFamily="34" charset="0"/>
              </a:rPr>
              <a:t>Nom de </a:t>
            </a:r>
            <a:r>
              <a:rPr lang="en-US" sz="1600" dirty="0" err="1">
                <a:solidFill>
                  <a:prstClr val="white"/>
                </a:solidFill>
                <a:latin typeface="Avenir Next" panose="020B0503020202020204" pitchFamily="34" charset="0"/>
              </a:rPr>
              <a:t>l’entreprise</a:t>
            </a:r>
            <a:endParaRPr lang="en-US" sz="1600" dirty="0">
              <a:solidFill>
                <a:prstClr val="white"/>
              </a:solidFill>
              <a:latin typeface="Avenir Next" panose="020B0503020202020204" pitchFamily="34" charset="0"/>
            </a:endParaRPr>
          </a:p>
          <a:p>
            <a:pPr algn="ctr"/>
            <a:r>
              <a:rPr lang="en-US" sz="1600" dirty="0">
                <a:solidFill>
                  <a:prstClr val="white"/>
                </a:solidFill>
                <a:latin typeface="Avenir Next" panose="020B0503020202020204" pitchFamily="34" charset="0"/>
              </a:rPr>
              <a:t> </a:t>
            </a:r>
          </a:p>
          <a:p>
            <a:pPr algn="ctr"/>
            <a:r>
              <a:rPr lang="en-US" sz="1600" dirty="0">
                <a:solidFill>
                  <a:prstClr val="white"/>
                </a:solidFill>
                <a:latin typeface="Avenir Next" panose="020B0503020202020204" pitchFamily="34" charset="0"/>
              </a:rPr>
              <a:t>Mission </a:t>
            </a:r>
            <a:r>
              <a:rPr lang="en-US" sz="1600" dirty="0" err="1">
                <a:solidFill>
                  <a:prstClr val="white"/>
                </a:solidFill>
                <a:latin typeface="Avenir Next" panose="020B0503020202020204" pitchFamily="34" charset="0"/>
              </a:rPr>
              <a:t>ou</a:t>
            </a:r>
            <a:r>
              <a:rPr lang="en-US" sz="1600" dirty="0">
                <a:solidFill>
                  <a:prstClr val="white"/>
                </a:solidFill>
                <a:latin typeface="Avenir Next" panose="020B0503020202020204" pitchFamily="34" charset="0"/>
              </a:rPr>
              <a:t> slogan</a:t>
            </a:r>
          </a:p>
          <a:p>
            <a:pPr algn="ctr"/>
            <a:endParaRPr lang="en-US" sz="1600" dirty="0">
              <a:solidFill>
                <a:prstClr val="white"/>
              </a:solidFill>
              <a:latin typeface="Avenir Next" panose="020B0503020202020204" pitchFamily="34" charset="0"/>
            </a:endParaRPr>
          </a:p>
        </p:txBody>
      </p:sp>
      <p:grpSp>
        <p:nvGrpSpPr>
          <p:cNvPr id="10" name="Group 9">
            <a:extLst>
              <a:ext uri="{FF2B5EF4-FFF2-40B4-BE49-F238E27FC236}">
                <a16:creationId xmlns:a16="http://schemas.microsoft.com/office/drawing/2014/main" id="{96797DA9-AEA7-5346-9A53-4DD3FDB25DDC}"/>
              </a:ext>
            </a:extLst>
          </p:cNvPr>
          <p:cNvGrpSpPr/>
          <p:nvPr/>
        </p:nvGrpSpPr>
        <p:grpSpPr>
          <a:xfrm>
            <a:off x="534214" y="6209929"/>
            <a:ext cx="10963021" cy="329516"/>
            <a:chOff x="534214" y="6209929"/>
            <a:chExt cx="10963021" cy="329516"/>
          </a:xfrm>
        </p:grpSpPr>
        <p:sp>
          <p:nvSpPr>
            <p:cNvPr id="14" name="Rectangle 13">
              <a:extLst>
                <a:ext uri="{FF2B5EF4-FFF2-40B4-BE49-F238E27FC236}">
                  <a16:creationId xmlns:a16="http://schemas.microsoft.com/office/drawing/2014/main" id="{E818A027-FCCD-7448-9B42-18A94C85E7C0}"/>
                </a:ext>
              </a:extLst>
            </p:cNvPr>
            <p:cNvSpPr/>
            <p:nvPr/>
          </p:nvSpPr>
          <p:spPr>
            <a:xfrm>
              <a:off x="8686801" y="6293224"/>
              <a:ext cx="2810434" cy="246221"/>
            </a:xfrm>
            <a:prstGeom prst="rect">
              <a:avLst/>
            </a:prstGeom>
          </p:spPr>
          <p:txBody>
            <a:bodyPr wrap="square">
              <a:spAutoFit/>
            </a:bodyPr>
            <a:lstStyle/>
            <a:p>
              <a:pPr algn="r"/>
              <a:r>
                <a:rPr lang="en-US" sz="1000" b="1" dirty="0">
                  <a:solidFill>
                    <a:srgbClr val="253342"/>
                  </a:solidFill>
                  <a:latin typeface="Avenir Next" panose="020B0503020202020204" pitchFamily="34" charset="0"/>
                </a:rPr>
                <a:t>MERCI</a:t>
              </a:r>
            </a:p>
          </p:txBody>
        </p:sp>
        <p:sp>
          <p:nvSpPr>
            <p:cNvPr id="15" name="Rectangle 14">
              <a:extLst>
                <a:ext uri="{FF2B5EF4-FFF2-40B4-BE49-F238E27FC236}">
                  <a16:creationId xmlns:a16="http://schemas.microsoft.com/office/drawing/2014/main" id="{83FAF345-AE72-8248-BB45-06DCCE4B1DE9}"/>
                </a:ext>
              </a:extLst>
            </p:cNvPr>
            <p:cNvSpPr/>
            <p:nvPr/>
          </p:nvSpPr>
          <p:spPr>
            <a:xfrm>
              <a:off x="534214" y="6286081"/>
              <a:ext cx="6096000" cy="246221"/>
            </a:xfrm>
            <a:prstGeom prst="rect">
              <a:avLst/>
            </a:prstGeom>
          </p:spPr>
          <p:txBody>
            <a:bodyPr>
              <a:spAutoFit/>
            </a:bodyPr>
            <a:lstStyle/>
            <a:p>
              <a:r>
                <a:rPr lang="en-US" sz="1000" b="1" dirty="0" err="1">
                  <a:solidFill>
                    <a:srgbClr val="253342"/>
                  </a:solidFill>
                  <a:latin typeface="Avenir Next" panose="020B0503020202020204" pitchFamily="34" charset="0"/>
                </a:rPr>
                <a:t>siteweb.fr</a:t>
              </a:r>
              <a:r>
                <a:rPr lang="en-US" sz="1000" b="1" dirty="0">
                  <a:solidFill>
                    <a:srgbClr val="253342"/>
                  </a:solidFill>
                  <a:latin typeface="Avenir Next" panose="020B0503020202020204" pitchFamily="34" charset="0"/>
                </a:rPr>
                <a:t>    |    </a:t>
              </a:r>
              <a:r>
                <a:rPr lang="en-US" sz="1000" b="1" dirty="0" err="1">
                  <a:solidFill>
                    <a:srgbClr val="253342"/>
                  </a:solidFill>
                  <a:latin typeface="Avenir Next" panose="020B0503020202020204" pitchFamily="34" charset="0"/>
                </a:rPr>
                <a:t>email@monentreprise.com</a:t>
              </a:r>
              <a:r>
                <a:rPr lang="en-US" sz="1000" b="1" dirty="0">
                  <a:solidFill>
                    <a:srgbClr val="253342"/>
                  </a:solidFill>
                  <a:latin typeface="Avenir Next" panose="020B0503020202020204" pitchFamily="34" charset="0"/>
                </a:rPr>
                <a:t> </a:t>
              </a:r>
            </a:p>
          </p:txBody>
        </p:sp>
        <p:cxnSp>
          <p:nvCxnSpPr>
            <p:cNvPr id="16" name="Straight Connector 15">
              <a:extLst>
                <a:ext uri="{FF2B5EF4-FFF2-40B4-BE49-F238E27FC236}">
                  <a16:creationId xmlns:a16="http://schemas.microsoft.com/office/drawing/2014/main" id="{1303D158-6A5F-FE47-BB5A-2C268E77461B}"/>
                </a:ext>
              </a:extLst>
            </p:cNvPr>
            <p:cNvCxnSpPr>
              <a:cxnSpLocks/>
            </p:cNvCxnSpPr>
            <p:nvPr/>
          </p:nvCxnSpPr>
          <p:spPr>
            <a:xfrm>
              <a:off x="614897" y="6209929"/>
              <a:ext cx="10781649" cy="0"/>
            </a:xfrm>
            <a:prstGeom prst="line">
              <a:avLst/>
            </a:prstGeom>
            <a:ln>
              <a:solidFill>
                <a:srgbClr val="25334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A422C2D-7897-2BF3-9D74-B1796513623E}"/>
              </a:ext>
            </a:extLst>
          </p:cNvPr>
          <p:cNvSpPr/>
          <p:nvPr/>
        </p:nvSpPr>
        <p:spPr>
          <a:xfrm>
            <a:off x="5245768" y="4872789"/>
            <a:ext cx="1913021" cy="794085"/>
          </a:xfrm>
          <a:prstGeom prst="rect">
            <a:avLst/>
          </a:prstGeom>
          <a:solidFill>
            <a:srgbClr val="FF5C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Avenir Next" panose="020B0503020202020204" pitchFamily="34" charset="0"/>
              </a:rPr>
              <a:t>Logo</a:t>
            </a:r>
          </a:p>
        </p:txBody>
      </p:sp>
    </p:spTree>
    <p:extLst>
      <p:ext uri="{BB962C8B-B14F-4D97-AF65-F5344CB8AC3E}">
        <p14:creationId xmlns:p14="http://schemas.microsoft.com/office/powerpoint/2010/main" val="2811489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TotalTime>
  <Words>366</Words>
  <Application>Microsoft Macintosh PowerPoint</Application>
  <PresentationFormat>Grand écran</PresentationFormat>
  <Paragraphs>58</Paragraphs>
  <Slides>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vt:i4>
      </vt:variant>
    </vt:vector>
  </HeadingPairs>
  <TitlesOfParts>
    <vt:vector size="14" baseType="lpstr">
      <vt:lpstr>Arial</vt:lpstr>
      <vt:lpstr>Avenir Book</vt:lpstr>
      <vt:lpstr>Avenir Next</vt:lpstr>
      <vt:lpstr>Avenir Next Ultra Light</vt:lpstr>
      <vt:lpstr>Calibri</vt:lpstr>
      <vt:lpstr>Roboto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nessokoro@gmail.com</dc:creator>
  <cp:lastModifiedBy>Justine Gavriloff</cp:lastModifiedBy>
  <cp:revision>30</cp:revision>
  <dcterms:created xsi:type="dcterms:W3CDTF">2019-07-01T18:03:24Z</dcterms:created>
  <dcterms:modified xsi:type="dcterms:W3CDTF">2024-04-11T07:50:29Z</dcterms:modified>
</cp:coreProperties>
</file>