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213343"/>
    <a:srgbClr val="FF5C35"/>
    <a:srgbClr val="0FBFBF"/>
    <a:srgbClr val="F62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029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20833-AEE7-47C6-8D2C-2CB4A528E01E}" type="datetimeFigureOut">
              <a:rPr lang="fr-029" smtClean="0"/>
              <a:t>8/30/24</a:t>
            </a:fld>
            <a:endParaRPr lang="fr-029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029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029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5DA72-02AF-44B3-A3BE-21FFFFC190C7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753328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100494-AD3F-3658-1869-027BE1654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40992C-B8F2-B7D1-0858-5C7C99B9A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00911A-1AF6-F1E0-B275-5A520C762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CE84-DEAD-4774-9B37-5F5192B1581E}" type="datetime1">
              <a:rPr lang="fr-029" smtClean="0"/>
              <a:t>8/30/24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8183C5-A3F6-4906-C5D8-CCD5F7B14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DB7091-18B7-1CD6-B9FF-821073C6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150991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D5F8E6-7D30-BE3B-A4C4-A47F5DA7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07C61E-9517-704D-D567-E78ACA436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6455FF-1784-BF91-4698-518B062E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D79B-750A-412E-9092-38CBA3931914}" type="datetime1">
              <a:rPr lang="fr-029" smtClean="0"/>
              <a:t>8/30/24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FF7D7C-88CA-CFD3-30C7-4908A711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7FEB76-DC1D-BED2-9CB0-B47D68A7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210268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90E6B1-3F23-5A31-D748-B2D8BDE3A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9D73EF-5552-6C6C-559A-1D339F4E9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09F548-444F-60E1-279B-145EC5B0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78CEC-F8BE-40BF-8009-180540139A12}" type="datetime1">
              <a:rPr lang="fr-029" smtClean="0"/>
              <a:t>8/30/24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143E86-1E41-A0CD-5256-1CA7E495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1A816-12F7-6BA4-08C2-A65B4A48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424391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32F3E0-8A22-E3A5-BD1B-EEB462883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A68E73-8267-FC5C-69DA-1BDBD1A79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DA0E4A-18F2-35A7-EDC4-D0080E8D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6057-0EB3-4609-A483-BD432E05EBF4}" type="datetime1">
              <a:rPr lang="fr-029" smtClean="0"/>
              <a:t>8/30/24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F19C32-CE92-5D0B-C5E7-8933E806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5B74F2-0458-79F5-28BD-4EFAA876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15703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2305BB-9A1C-FCBD-E3C1-EF58C6D77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56D105-25F8-FC9E-5D4F-B62AE7908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FFB599-D648-22E5-64C6-1C7CE1C47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42D8-F91E-4EDF-B9EB-587ED02374F8}" type="datetime1">
              <a:rPr lang="fr-029" smtClean="0"/>
              <a:t>8/30/24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27558D-AB57-4CF2-CC0C-85268BD7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BFF60A-402F-FAA5-3129-10E330D1A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145987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B6EF21-33EA-E703-E2FB-7AA35B51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C25B88-50FC-421D-AF2C-38950BE68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13EB08-57CA-531C-34C1-3B390281D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6A4A5E-C425-ADEB-F51F-7FFDBCAF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3181-5484-42BC-975A-56A7023BF42E}" type="datetime1">
              <a:rPr lang="fr-029" smtClean="0"/>
              <a:t>8/30/24</a:t>
            </a:fld>
            <a:endParaRPr lang="fr-02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8D7893-D502-B31F-462F-49D9B98BA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5876B3-C2A1-7015-153A-D06C9852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229839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DD365D-BAB0-1E2D-0861-7037EDFAC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D324C5-B313-0ABB-8D0F-FCB50E118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F8552A-71BF-46E1-67F7-074CF3C47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1A4354-8A21-7C44-FCEE-025F7C8BA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BBB4FDB-B113-244E-B569-F32A01BFE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1211F1C-8A02-AD88-15F6-84C245FD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2891-5EFF-4BC1-BB18-FDD7F159F9B9}" type="datetime1">
              <a:rPr lang="fr-029" smtClean="0"/>
              <a:t>8/30/24</a:t>
            </a:fld>
            <a:endParaRPr lang="fr-029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CFA7FB-FD55-7562-AE42-ACE34575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73102B4-1696-8D5F-F191-85B62411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234867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95A27-A1F2-9975-2317-77588DA8F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147584-0A2D-98BA-EF50-3E9D7658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D14F-1DF8-4FE3-9878-E5EA296CF97C}" type="datetime1">
              <a:rPr lang="fr-029" smtClean="0"/>
              <a:t>8/30/24</a:t>
            </a:fld>
            <a:endParaRPr lang="fr-029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C0921E-9998-1171-CBC2-67ACBBB0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440630-E874-CC01-C260-E2899DC3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423951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89AC80-4234-09EB-6C11-3D6BBDD4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98C26-7537-433E-A327-0F546ECCCB35}" type="datetime1">
              <a:rPr lang="fr-029" smtClean="0"/>
              <a:t>8/30/24</a:t>
            </a:fld>
            <a:endParaRPr lang="fr-029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809910-1644-8EB6-78FD-FCEDE60A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CACD713-A940-DA75-29F7-1DB655CD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222373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AABE9-F545-22E8-EA70-0FD813C4C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97AEB8-5AC7-0121-75B2-16529655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82434F-9E31-5F10-35C2-6B51BDAC9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30024F-8C95-795A-9038-F9AF6C8D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A69B-CB7E-45B1-B2A8-58C3CB3AEF7A}" type="datetime1">
              <a:rPr lang="fr-029" smtClean="0"/>
              <a:t>8/30/24</a:t>
            </a:fld>
            <a:endParaRPr lang="fr-02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E3A677-85A8-9EF0-BCD7-60BAE895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589FD0-69FE-19DD-8932-A1DE713D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220892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D17E96-1D5C-4B8F-F490-8E91BBEC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03FFD79-BB2E-03F6-C1DB-1DC3B5A14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02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B5AC0E-6AC3-C561-E2A8-40D2F4EA0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A575CB-8223-6A3B-5758-9F5ED06A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2E4F-F475-4DD3-B102-CE638DFC7AFA}" type="datetime1">
              <a:rPr lang="fr-029" smtClean="0"/>
              <a:t>8/30/24</a:t>
            </a:fld>
            <a:endParaRPr lang="fr-02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CC30E2-D025-BC53-B0E4-0A3E337D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02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C19C81-D774-4011-F70C-CCA66511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116581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FD2DE47-D4FA-62C9-EFF6-6D11314E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02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85BB9C-C385-215F-741F-4FD83F62C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02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972070-9D5B-4899-77F3-18596A263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09B1C-F90E-4BF5-947E-3070BD4A984F}" type="datetime1">
              <a:rPr lang="fr-029" smtClean="0"/>
              <a:t>8/30/24</a:t>
            </a:fld>
            <a:endParaRPr lang="fr-02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D5677B-F051-006E-53CC-88DA25F5B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02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C155DA-2F8B-12A9-C46B-54BC847C4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DAF3-D5BC-4C94-B1FE-D949B20303B6}" type="slidenum">
              <a:rPr lang="fr-029" smtClean="0"/>
              <a:t>‹N°›</a:t>
            </a:fld>
            <a:endParaRPr lang="fr-029"/>
          </a:p>
        </p:txBody>
      </p:sp>
    </p:spTree>
    <p:extLst>
      <p:ext uri="{BB962C8B-B14F-4D97-AF65-F5344CB8AC3E}">
        <p14:creationId xmlns:p14="http://schemas.microsoft.com/office/powerpoint/2010/main" val="381243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ubspot.f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hlinkClick r:id="rId2"/>
            <a:extLst>
              <a:ext uri="{FF2B5EF4-FFF2-40B4-BE49-F238E27FC236}">
                <a16:creationId xmlns:a16="http://schemas.microsoft.com/office/drawing/2014/main" id="{1145EAB5-EF97-86C2-C11C-AD65137CB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34" y="87430"/>
            <a:ext cx="2010922" cy="70788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093EBCD-F380-B140-858E-D402FBA73535}"/>
              </a:ext>
            </a:extLst>
          </p:cNvPr>
          <p:cNvSpPr txBox="1"/>
          <p:nvPr/>
        </p:nvSpPr>
        <p:spPr>
          <a:xfrm>
            <a:off x="2494669" y="148985"/>
            <a:ext cx="828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029" sz="3200" b="1" dirty="0">
                <a:solidFill>
                  <a:srgbClr val="44546A"/>
                </a:solidFill>
              </a:rPr>
              <a:t>Analyse SWOT Ressources Humaines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6FAAD05F-491C-084F-CCAD-E06458B4CF78}"/>
              </a:ext>
            </a:extLst>
          </p:cNvPr>
          <p:cNvGrpSpPr/>
          <p:nvPr/>
        </p:nvGrpSpPr>
        <p:grpSpPr>
          <a:xfrm>
            <a:off x="942559" y="993913"/>
            <a:ext cx="10306878" cy="5599788"/>
            <a:chOff x="695740" y="919008"/>
            <a:chExt cx="10674625" cy="5892228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F983C244-1AE5-45F9-B22C-0C944A0C1611}"/>
                </a:ext>
              </a:extLst>
            </p:cNvPr>
            <p:cNvSpPr txBox="1"/>
            <p:nvPr/>
          </p:nvSpPr>
          <p:spPr>
            <a:xfrm>
              <a:off x="6388037" y="1064646"/>
              <a:ext cx="4839802" cy="2558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buFontTx/>
                <a:buNone/>
              </a:pPr>
              <a:r>
                <a:rPr lang="fr-029" sz="1200" b="1" dirty="0">
                  <a:solidFill>
                    <a:srgbClr val="213343"/>
                  </a:solidFill>
                </a:rPr>
                <a:t>FAIBLESSES – </a:t>
              </a:r>
              <a:r>
                <a:rPr lang="fr-029" sz="1200" b="1" i="1" dirty="0">
                  <a:solidFill>
                    <a:srgbClr val="213343"/>
                  </a:solidFill>
                </a:rPr>
                <a:t>WEAKNESSES</a:t>
              </a:r>
              <a:endParaRPr lang="fr-029" sz="1200" b="1" dirty="0">
                <a:solidFill>
                  <a:srgbClr val="213343"/>
                </a:solidFill>
              </a:endParaRPr>
            </a:p>
            <a:p>
              <a:pPr marL="742950" lvl="1" indent="-285750">
                <a:buFont typeface="Wingdings" panose="05000000000000000000" pitchFamily="2" charset="2"/>
                <a:buChar char="§"/>
              </a:pPr>
              <a:r>
                <a:rPr lang="fr-FR" sz="1000" b="1" i="1" dirty="0">
                  <a:solidFill>
                    <a:srgbClr val="213343"/>
                  </a:solidFill>
                </a:rPr>
                <a:t>Communication interne insuffisante </a:t>
              </a:r>
              <a:r>
                <a:rPr lang="fr-FR" sz="1000" i="1" dirty="0">
                  <a:solidFill>
                    <a:srgbClr val="213343"/>
                  </a:solidFill>
                </a:rPr>
                <a:t>: Problèmes de communication entre la direction et les employés, entraînant des malentendus ou une mauvaise circulation de l'information.</a:t>
              </a:r>
            </a:p>
            <a:p>
              <a:pPr marL="742950" lvl="1" indent="-285750">
                <a:buFont typeface="Wingdings" panose="05000000000000000000" pitchFamily="2" charset="2"/>
                <a:buChar char="§"/>
              </a:pPr>
              <a:r>
                <a:rPr lang="fr-FR" sz="1000" b="1" i="1" dirty="0">
                  <a:solidFill>
                    <a:srgbClr val="213343"/>
                  </a:solidFill>
                </a:rPr>
                <a:t>Manque de diversité </a:t>
              </a:r>
              <a:r>
                <a:rPr lang="fr-FR" sz="1000" i="1" dirty="0">
                  <a:solidFill>
                    <a:srgbClr val="213343"/>
                  </a:solidFill>
                </a:rPr>
                <a:t>: Une diversité limitée au sein de l'entreprise, ce qui peut restreindre les perspectives et l'innovation.</a:t>
              </a:r>
            </a:p>
            <a:p>
              <a:pPr marL="742950" lvl="1" indent="-285750">
                <a:buFont typeface="Wingdings" panose="05000000000000000000" pitchFamily="2" charset="2"/>
                <a:buChar char="§"/>
              </a:pPr>
              <a:r>
                <a:rPr lang="fr-FR" sz="1000" b="1" i="1" dirty="0">
                  <a:solidFill>
                    <a:srgbClr val="213343"/>
                  </a:solidFill>
                </a:rPr>
                <a:t>Processus de recrutement lent : </a:t>
              </a:r>
              <a:r>
                <a:rPr lang="fr-FR" sz="1000" i="1" dirty="0">
                  <a:solidFill>
                    <a:srgbClr val="213343"/>
                  </a:solidFill>
                </a:rPr>
                <a:t>Des procédures d'embauche qui prennent trop de temps, ce qui peut entraîner la perte de talents potentiels au profit de concurrents.</a:t>
              </a:r>
            </a:p>
            <a:p>
              <a:pPr marL="742950" lvl="1" indent="-285750">
                <a:buFont typeface="Wingdings" panose="05000000000000000000" pitchFamily="2" charset="2"/>
                <a:buChar char="§"/>
              </a:pPr>
              <a:r>
                <a:rPr lang="fr-FR" sz="1000" b="1" i="1" dirty="0">
                  <a:solidFill>
                    <a:srgbClr val="213343"/>
                  </a:solidFill>
                </a:rPr>
                <a:t>Insatisfaction salariale </a:t>
              </a:r>
              <a:r>
                <a:rPr lang="fr-FR" sz="1000" i="1" dirty="0">
                  <a:solidFill>
                    <a:srgbClr val="213343"/>
                  </a:solidFill>
                </a:rPr>
                <a:t>: Un certain niveau d'insatisfaction concernant les salaires et les avantages sociaux, entraînant un risque accru de rotation du personnel.</a:t>
              </a:r>
            </a:p>
            <a:p>
              <a:pPr marL="742950" lvl="1" indent="-285750">
                <a:buFont typeface="Wingdings" panose="05000000000000000000" pitchFamily="2" charset="2"/>
                <a:buChar char="§"/>
              </a:pPr>
              <a:r>
                <a:rPr lang="fr-FR" sz="1000" b="1" i="1" dirty="0">
                  <a:solidFill>
                    <a:srgbClr val="213343"/>
                  </a:solidFill>
                </a:rPr>
                <a:t>Capacité limitée à gérer le changement </a:t>
              </a:r>
              <a:r>
                <a:rPr lang="fr-FR" sz="1000" i="1" dirty="0">
                  <a:solidFill>
                    <a:srgbClr val="213343"/>
                  </a:solidFill>
                </a:rPr>
                <a:t>: Difficulté à s'adapter rapidement aux changements organisationnels, technologiques ou de marché.</a:t>
              </a:r>
            </a:p>
          </p:txBody>
        </p:sp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DD7641E7-312F-22ED-9FD8-5C07EA2C00DF}"/>
                </a:ext>
              </a:extLst>
            </p:cNvPr>
            <p:cNvGrpSpPr/>
            <p:nvPr/>
          </p:nvGrpSpPr>
          <p:grpSpPr>
            <a:xfrm>
              <a:off x="695740" y="919008"/>
              <a:ext cx="10674625" cy="5892228"/>
              <a:chOff x="695740" y="919008"/>
              <a:chExt cx="10674625" cy="5892228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D129373-1061-C2F3-A3F6-1CEDD6AA2087}"/>
                  </a:ext>
                </a:extLst>
              </p:cNvPr>
              <p:cNvGrpSpPr/>
              <p:nvPr/>
            </p:nvGrpSpPr>
            <p:grpSpPr>
              <a:xfrm>
                <a:off x="695740" y="919008"/>
                <a:ext cx="10674625" cy="5892228"/>
                <a:chOff x="695740" y="919008"/>
                <a:chExt cx="10674625" cy="5892228"/>
              </a:xfrm>
            </p:grpSpPr>
            <p:grpSp>
              <p:nvGrpSpPr>
                <p:cNvPr id="41" name="Groupe 40">
                  <a:extLst>
                    <a:ext uri="{FF2B5EF4-FFF2-40B4-BE49-F238E27FC236}">
                      <a16:creationId xmlns:a16="http://schemas.microsoft.com/office/drawing/2014/main" id="{92A6782A-F926-4A17-89FF-EF6E5210A979}"/>
                    </a:ext>
                  </a:extLst>
                </p:cNvPr>
                <p:cNvGrpSpPr/>
                <p:nvPr/>
              </p:nvGrpSpPr>
              <p:grpSpPr>
                <a:xfrm>
                  <a:off x="695740" y="919008"/>
                  <a:ext cx="10674625" cy="5892228"/>
                  <a:chOff x="695740" y="919008"/>
                  <a:chExt cx="10674625" cy="5892228"/>
                </a:xfrm>
              </p:grpSpPr>
              <p:grpSp>
                <p:nvGrpSpPr>
                  <p:cNvPr id="37" name="Groupe 36">
                    <a:extLst>
                      <a:ext uri="{FF2B5EF4-FFF2-40B4-BE49-F238E27FC236}">
                        <a16:creationId xmlns:a16="http://schemas.microsoft.com/office/drawing/2014/main" id="{731CB2A0-9209-F5F6-965A-11BEEA352197}"/>
                      </a:ext>
                    </a:extLst>
                  </p:cNvPr>
                  <p:cNvGrpSpPr/>
                  <p:nvPr/>
                </p:nvGrpSpPr>
                <p:grpSpPr>
                  <a:xfrm>
                    <a:off x="695740" y="919008"/>
                    <a:ext cx="10674625" cy="5834583"/>
                    <a:chOff x="695740" y="919008"/>
                    <a:chExt cx="10674625" cy="5834583"/>
                  </a:xfrm>
                </p:grpSpPr>
                <p:grpSp>
                  <p:nvGrpSpPr>
                    <p:cNvPr id="33" name="Groupe 32">
                      <a:extLst>
                        <a:ext uri="{FF2B5EF4-FFF2-40B4-BE49-F238E27FC236}">
                          <a16:creationId xmlns:a16="http://schemas.microsoft.com/office/drawing/2014/main" id="{1C38C9A5-AC31-B014-17ED-3A344AAE53B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5740" y="919008"/>
                      <a:ext cx="5309198" cy="2942529"/>
                      <a:chOff x="695740" y="919008"/>
                      <a:chExt cx="5309198" cy="2942529"/>
                    </a:xfrm>
                  </p:grpSpPr>
                  <p:grpSp>
                    <p:nvGrpSpPr>
                      <p:cNvPr id="30" name="Groupe 29">
                        <a:extLst>
                          <a:ext uri="{FF2B5EF4-FFF2-40B4-BE49-F238E27FC236}">
                            <a16:creationId xmlns:a16="http://schemas.microsoft.com/office/drawing/2014/main" id="{BBC29E79-F4E4-094B-7867-1FB73AB8F34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176938" y="2938207"/>
                        <a:ext cx="828000" cy="923330"/>
                        <a:chOff x="5213028" y="2918316"/>
                        <a:chExt cx="828000" cy="923330"/>
                      </a:xfrm>
                    </p:grpSpPr>
                    <p:sp>
                      <p:nvSpPr>
                        <p:cNvPr id="22" name="Larme 21">
                          <a:extLst>
                            <a:ext uri="{FF2B5EF4-FFF2-40B4-BE49-F238E27FC236}">
                              <a16:creationId xmlns:a16="http://schemas.microsoft.com/office/drawing/2014/main" id="{A3FFBB78-665B-7D52-95E2-4C135880A27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5400000">
                          <a:off x="5213028" y="2965981"/>
                          <a:ext cx="828000" cy="828000"/>
                        </a:xfrm>
                        <a:prstGeom prst="teardrop">
                          <a:avLst/>
                        </a:prstGeom>
                        <a:solidFill>
                          <a:srgbClr val="0FBFBF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fr-029" dirty="0"/>
                        </a:p>
                      </p:txBody>
                    </p:sp>
                    <p:sp>
                      <p:nvSpPr>
                        <p:cNvPr id="25" name="ZoneTexte 24">
                          <a:extLst>
                            <a:ext uri="{FF2B5EF4-FFF2-40B4-BE49-F238E27FC236}">
                              <a16:creationId xmlns:a16="http://schemas.microsoft.com/office/drawing/2014/main" id="{656B6CC0-4D2C-C1F2-00CB-62791300D68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11551" y="2918316"/>
                          <a:ext cx="596348" cy="92333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029" sz="5400" dirty="0">
                              <a:solidFill>
                                <a:schemeClr val="bg1"/>
                              </a:solidFill>
                            </a:rPr>
                            <a:t>S</a:t>
                          </a:r>
                        </a:p>
                      </p:txBody>
                    </p:sp>
                  </p:grpSp>
                  <p:sp>
                    <p:nvSpPr>
                      <p:cNvPr id="15" name="Rectangle : coins arrondis 14">
                        <a:extLst>
                          <a:ext uri="{FF2B5EF4-FFF2-40B4-BE49-F238E27FC236}">
                            <a16:creationId xmlns:a16="http://schemas.microsoft.com/office/drawing/2014/main" id="{96BB5812-6628-9EA6-745E-BBF2037571F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95740" y="919008"/>
                        <a:ext cx="5274366" cy="2866792"/>
                      </a:xfrm>
                      <a:prstGeom prst="roundRect">
                        <a:avLst/>
                      </a:prstGeom>
                      <a:noFill/>
                      <a:ln w="38100">
                        <a:solidFill>
                          <a:srgbClr val="0FBFB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lvl="0" algn="ctr">
                          <a:buFontTx/>
                          <a:buNone/>
                        </a:pPr>
                        <a:endParaRPr lang="fr-029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36" name="Groupe 35">
                      <a:extLst>
                        <a:ext uri="{FF2B5EF4-FFF2-40B4-BE49-F238E27FC236}">
                          <a16:creationId xmlns:a16="http://schemas.microsoft.com/office/drawing/2014/main" id="{65F4EF19-FD01-CBAF-5263-84634D2694F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076126" y="919008"/>
                      <a:ext cx="5294239" cy="2978838"/>
                      <a:chOff x="6076126" y="919008"/>
                      <a:chExt cx="5294239" cy="2978838"/>
                    </a:xfrm>
                  </p:grpSpPr>
                  <p:sp>
                    <p:nvSpPr>
                      <p:cNvPr id="12" name="Rectangle : coins arrondis 11">
                        <a:extLst>
                          <a:ext uri="{FF2B5EF4-FFF2-40B4-BE49-F238E27FC236}">
                            <a16:creationId xmlns:a16="http://schemas.microsoft.com/office/drawing/2014/main" id="{D2D2ADE0-BE6D-F7BF-F2BF-69FA5DDE8B4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095999" y="919008"/>
                        <a:ext cx="5274366" cy="2866792"/>
                      </a:xfrm>
                      <a:prstGeom prst="roundRect">
                        <a:avLst/>
                      </a:prstGeom>
                      <a:noFill/>
                      <a:ln w="38100">
                        <a:solidFill>
                          <a:srgbClr val="FF5C3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lvl="1">
                          <a:buFont typeface="Arial" panose="020B0604020202020204" pitchFamily="34" charset="0"/>
                          <a:buChar char="•"/>
                        </a:pPr>
                        <a:endParaRPr lang="fr-029" sz="1400" i="1" dirty="0">
                          <a:solidFill>
                            <a:schemeClr val="bg1">
                              <a:lumMod val="50000"/>
                            </a:schemeClr>
                          </a:solidFill>
                        </a:endParaRPr>
                      </a:p>
                    </p:txBody>
                  </p:sp>
                  <p:grpSp>
                    <p:nvGrpSpPr>
                      <p:cNvPr id="31" name="Groupe 30">
                        <a:extLst>
                          <a:ext uri="{FF2B5EF4-FFF2-40B4-BE49-F238E27FC236}">
                            <a16:creationId xmlns:a16="http://schemas.microsoft.com/office/drawing/2014/main" id="{2B513658-40FF-5260-37BC-6B1519474C3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076126" y="2926296"/>
                        <a:ext cx="828000" cy="971550"/>
                        <a:chOff x="6023118" y="2934593"/>
                        <a:chExt cx="828000" cy="971550"/>
                      </a:xfrm>
                    </p:grpSpPr>
                    <p:sp>
                      <p:nvSpPr>
                        <p:cNvPr id="23" name="Larme 22">
                          <a:extLst>
                            <a:ext uri="{FF2B5EF4-FFF2-40B4-BE49-F238E27FC236}">
                              <a16:creationId xmlns:a16="http://schemas.microsoft.com/office/drawing/2014/main" id="{895E8415-D5F9-FD2B-01C2-0858F897204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10800000">
                          <a:off x="6023118" y="2992750"/>
                          <a:ext cx="828000" cy="828000"/>
                        </a:xfrm>
                        <a:prstGeom prst="teardrop">
                          <a:avLst/>
                        </a:prstGeom>
                        <a:solidFill>
                          <a:srgbClr val="FF5C35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fr-029" dirty="0"/>
                        </a:p>
                      </p:txBody>
                    </p:sp>
                    <p:sp>
                      <p:nvSpPr>
                        <p:cNvPr id="26" name="ZoneTexte 25">
                          <a:extLst>
                            <a:ext uri="{FF2B5EF4-FFF2-40B4-BE49-F238E27FC236}">
                              <a16:creationId xmlns:a16="http://schemas.microsoft.com/office/drawing/2014/main" id="{A11567F8-B7DE-F28D-971A-D234B815D661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034632" y="2934593"/>
                          <a:ext cx="596348" cy="97155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029" sz="5400" dirty="0">
                              <a:solidFill>
                                <a:schemeClr val="bg1"/>
                              </a:solidFill>
                            </a:rPr>
                            <a:t>W</a:t>
                          </a:r>
                        </a:p>
                      </p:txBody>
                    </p:sp>
                  </p:grpSp>
                </p:grpSp>
                <p:grpSp>
                  <p:nvGrpSpPr>
                    <p:cNvPr id="34" name="Groupe 33">
                      <a:extLst>
                        <a:ext uri="{FF2B5EF4-FFF2-40B4-BE49-F238E27FC236}">
                          <a16:creationId xmlns:a16="http://schemas.microsoft.com/office/drawing/2014/main" id="{D96AECF1-235C-25A1-1EE1-00D39DDAA87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5740" y="3807962"/>
                      <a:ext cx="5303600" cy="2945629"/>
                      <a:chOff x="695740" y="3807962"/>
                      <a:chExt cx="5303600" cy="2945629"/>
                    </a:xfrm>
                  </p:grpSpPr>
                  <p:sp>
                    <p:nvSpPr>
                      <p:cNvPr id="16" name="Rectangle : coins arrondis 15">
                        <a:extLst>
                          <a:ext uri="{FF2B5EF4-FFF2-40B4-BE49-F238E27FC236}">
                            <a16:creationId xmlns:a16="http://schemas.microsoft.com/office/drawing/2014/main" id="{BC8EBA4C-25BB-EE1C-3392-454C7AB9372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95740" y="3886799"/>
                        <a:ext cx="5274366" cy="2866792"/>
                      </a:xfrm>
                      <a:prstGeom prst="roundRect">
                        <a:avLst/>
                      </a:prstGeom>
                      <a:noFill/>
                      <a:ln w="38100">
                        <a:solidFill>
                          <a:srgbClr val="0FBFB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lvl="0" algn="ctr">
                          <a:buFontTx/>
                          <a:buNone/>
                        </a:pPr>
                        <a:endParaRPr lang="fr-029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endParaRPr>
                      </a:p>
                    </p:txBody>
                  </p:sp>
                  <p:grpSp>
                    <p:nvGrpSpPr>
                      <p:cNvPr id="29" name="Groupe 28">
                        <a:extLst>
                          <a:ext uri="{FF2B5EF4-FFF2-40B4-BE49-F238E27FC236}">
                            <a16:creationId xmlns:a16="http://schemas.microsoft.com/office/drawing/2014/main" id="{FCE98FBD-ECD4-2E41-325B-2FB852B4F05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171340" y="3807962"/>
                        <a:ext cx="828000" cy="971550"/>
                        <a:chOff x="4875321" y="4913000"/>
                        <a:chExt cx="828000" cy="971550"/>
                      </a:xfrm>
                    </p:grpSpPr>
                    <p:sp>
                      <p:nvSpPr>
                        <p:cNvPr id="5" name="Larme 4">
                          <a:extLst>
                            <a:ext uri="{FF2B5EF4-FFF2-40B4-BE49-F238E27FC236}">
                              <a16:creationId xmlns:a16="http://schemas.microsoft.com/office/drawing/2014/main" id="{86FB6AA3-5760-5198-3C1C-084BC21D535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875321" y="4983619"/>
                          <a:ext cx="828000" cy="826633"/>
                        </a:xfrm>
                        <a:prstGeom prst="teardrop">
                          <a:avLst/>
                        </a:prstGeom>
                        <a:solidFill>
                          <a:srgbClr val="0FBFBF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fr-029" dirty="0"/>
                        </a:p>
                      </p:txBody>
                    </p:sp>
                    <p:sp>
                      <p:nvSpPr>
                        <p:cNvPr id="27" name="ZoneTexte 26">
                          <a:extLst>
                            <a:ext uri="{FF2B5EF4-FFF2-40B4-BE49-F238E27FC236}">
                              <a16:creationId xmlns:a16="http://schemas.microsoft.com/office/drawing/2014/main" id="{73715B6F-E95B-67E6-F93F-C345B963A7D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948206" y="4913000"/>
                          <a:ext cx="596348" cy="97155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029" sz="5400" dirty="0">
                              <a:solidFill>
                                <a:schemeClr val="bg1"/>
                              </a:solidFill>
                            </a:rPr>
                            <a:t>O</a:t>
                          </a:r>
                        </a:p>
                      </p:txBody>
                    </p:sp>
                  </p:grpSp>
                </p:grpSp>
                <p:grpSp>
                  <p:nvGrpSpPr>
                    <p:cNvPr id="35" name="Groupe 34">
                      <a:extLst>
                        <a:ext uri="{FF2B5EF4-FFF2-40B4-BE49-F238E27FC236}">
                          <a16:creationId xmlns:a16="http://schemas.microsoft.com/office/drawing/2014/main" id="{C80D1775-7DEE-093B-2808-FD389A5A976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078086" y="3816288"/>
                      <a:ext cx="5292279" cy="2937303"/>
                      <a:chOff x="6078086" y="3816288"/>
                      <a:chExt cx="5292279" cy="2937303"/>
                    </a:xfrm>
                  </p:grpSpPr>
                  <p:sp>
                    <p:nvSpPr>
                      <p:cNvPr id="14" name="Rectangle : coins arrondis 13">
                        <a:extLst>
                          <a:ext uri="{FF2B5EF4-FFF2-40B4-BE49-F238E27FC236}">
                            <a16:creationId xmlns:a16="http://schemas.microsoft.com/office/drawing/2014/main" id="{BE1D910C-CE6A-808A-F790-85F1541C1C3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095999" y="3886799"/>
                        <a:ext cx="5274366" cy="2866792"/>
                      </a:xfrm>
                      <a:prstGeom prst="roundRect">
                        <a:avLst/>
                      </a:prstGeom>
                      <a:noFill/>
                      <a:ln w="38100">
                        <a:solidFill>
                          <a:srgbClr val="FF5C3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029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grpSp>
                    <p:nvGrpSpPr>
                      <p:cNvPr id="32" name="Groupe 31">
                        <a:extLst>
                          <a:ext uri="{FF2B5EF4-FFF2-40B4-BE49-F238E27FC236}">
                            <a16:creationId xmlns:a16="http://schemas.microsoft.com/office/drawing/2014/main" id="{6F82F86E-CC01-8E2C-E99E-AD0ECC44921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078086" y="3816288"/>
                        <a:ext cx="828000" cy="923330"/>
                        <a:chOff x="6026168" y="3760215"/>
                        <a:chExt cx="828000" cy="923330"/>
                      </a:xfrm>
                    </p:grpSpPr>
                    <p:sp>
                      <p:nvSpPr>
                        <p:cNvPr id="24" name="Larme 23">
                          <a:extLst>
                            <a:ext uri="{FF2B5EF4-FFF2-40B4-BE49-F238E27FC236}">
                              <a16:creationId xmlns:a16="http://schemas.microsoft.com/office/drawing/2014/main" id="{255914F3-8A8F-68D5-5922-7AFC671D640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16200000">
                          <a:off x="6026168" y="3822771"/>
                          <a:ext cx="828000" cy="828000"/>
                        </a:xfrm>
                        <a:prstGeom prst="teardrop">
                          <a:avLst/>
                        </a:prstGeom>
                        <a:solidFill>
                          <a:srgbClr val="FF5C35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fr-029" dirty="0"/>
                        </a:p>
                      </p:txBody>
                    </p:sp>
                    <p:sp>
                      <p:nvSpPr>
                        <p:cNvPr id="28" name="ZoneTexte 27">
                          <a:extLst>
                            <a:ext uri="{FF2B5EF4-FFF2-40B4-BE49-F238E27FC236}">
                              <a16:creationId xmlns:a16="http://schemas.microsoft.com/office/drawing/2014/main" id="{5BAFA10B-B819-5BF5-3A7D-24ACF1F81B7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169367" y="3760215"/>
                          <a:ext cx="596348" cy="92333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029" sz="5400" dirty="0">
                              <a:solidFill>
                                <a:schemeClr val="bg1"/>
                              </a:solidFill>
                            </a:rPr>
                            <a:t>T</a:t>
                          </a:r>
                        </a:p>
                      </p:txBody>
                    </p:sp>
                  </p:grpSp>
                </p:grpSp>
              </p:grpSp>
              <p:sp>
                <p:nvSpPr>
                  <p:cNvPr id="40" name="ZoneTexte 39">
                    <a:extLst>
                      <a:ext uri="{FF2B5EF4-FFF2-40B4-BE49-F238E27FC236}">
                        <a16:creationId xmlns:a16="http://schemas.microsoft.com/office/drawing/2014/main" id="{C646F924-3C7E-4EE9-4995-D34065BA7895}"/>
                      </a:ext>
                    </a:extLst>
                  </p:cNvPr>
                  <p:cNvSpPr txBox="1"/>
                  <p:nvPr/>
                </p:nvSpPr>
                <p:spPr>
                  <a:xfrm>
                    <a:off x="788394" y="4252822"/>
                    <a:ext cx="4697163" cy="25584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lvl="0" algn="ctr">
                      <a:buFontTx/>
                      <a:buNone/>
                    </a:pPr>
                    <a:r>
                      <a:rPr lang="fr-029" sz="1200" b="1" dirty="0">
                        <a:solidFill>
                          <a:srgbClr val="213343"/>
                        </a:solidFill>
                      </a:rPr>
                      <a:t>OPPORTUNITÉS – </a:t>
                    </a:r>
                    <a:r>
                      <a:rPr lang="fr-029" sz="1200" b="1" i="1" dirty="0">
                        <a:solidFill>
                          <a:srgbClr val="213343"/>
                        </a:solidFill>
                      </a:rPr>
                      <a:t>OPPORTUNITIES</a:t>
                    </a:r>
                    <a:endParaRPr lang="fr-029" sz="1200" b="1" dirty="0">
                      <a:solidFill>
                        <a:srgbClr val="213343"/>
                      </a:solidFill>
                    </a:endParaRPr>
                  </a:p>
                  <a:p>
                    <a:pPr marL="285750" lvl="0" indent="-285750">
                      <a:buFont typeface="Wingdings" panose="05000000000000000000" pitchFamily="2" charset="2"/>
                      <a:buChar char="§"/>
                    </a:pPr>
                    <a:r>
                      <a:rPr lang="fr-FR" sz="1000" b="1" i="1" dirty="0">
                        <a:solidFill>
                          <a:srgbClr val="213343"/>
                        </a:solidFill>
                      </a:rPr>
                      <a:t>Développement de la marque employeur </a:t>
                    </a:r>
                    <a:r>
                      <a:rPr lang="fr-FR" sz="1000" i="1" dirty="0">
                        <a:solidFill>
                          <a:srgbClr val="213343"/>
                        </a:solidFill>
                      </a:rPr>
                      <a:t>: Renforcer l'image de l'entreprise en tant qu'employeur de choix pour attirer et retenir les meilleurs talents.</a:t>
                    </a:r>
                  </a:p>
                  <a:p>
                    <a:pPr marL="285750" lvl="0" indent="-285750">
                      <a:buFont typeface="Wingdings" panose="05000000000000000000" pitchFamily="2" charset="2"/>
                      <a:buChar char="§"/>
                    </a:pPr>
                    <a:r>
                      <a:rPr lang="fr-FR" sz="1000" b="1" i="1" dirty="0">
                        <a:solidFill>
                          <a:srgbClr val="213343"/>
                        </a:solidFill>
                      </a:rPr>
                      <a:t>Adoption de nouvelles technologies RH </a:t>
                    </a:r>
                    <a:r>
                      <a:rPr lang="fr-FR" sz="1000" i="1" dirty="0">
                        <a:solidFill>
                          <a:srgbClr val="213343"/>
                        </a:solidFill>
                      </a:rPr>
                      <a:t>: Investir dans des technologies émergentes telles que l'intelligence artificielle pour le recrutement, l'analyse prédictive pour la gestion des talents, etc.</a:t>
                    </a:r>
                  </a:p>
                  <a:p>
                    <a:pPr marL="285750" lvl="0" indent="-285750">
                      <a:buFont typeface="Wingdings" panose="05000000000000000000" pitchFamily="2" charset="2"/>
                      <a:buChar char="§"/>
                    </a:pPr>
                    <a:r>
                      <a:rPr lang="fr-FR" sz="1000" b="1" i="1" dirty="0">
                        <a:solidFill>
                          <a:srgbClr val="213343"/>
                        </a:solidFill>
                      </a:rPr>
                      <a:t>Expansion des programmes de diversité et d'inclusion </a:t>
                    </a:r>
                    <a:r>
                      <a:rPr lang="fr-FR" sz="1000" i="1" dirty="0">
                        <a:solidFill>
                          <a:srgbClr val="213343"/>
                        </a:solidFill>
                      </a:rPr>
                      <a:t>: Promouvoir la diversité et l'inclusion pour enrichir la culture d'entreprise et améliorer la performance.</a:t>
                    </a:r>
                  </a:p>
                  <a:p>
                    <a:pPr marL="285750" lvl="0" indent="-285750">
                      <a:buFont typeface="Wingdings" panose="05000000000000000000" pitchFamily="2" charset="2"/>
                      <a:buChar char="§"/>
                    </a:pPr>
                    <a:r>
                      <a:rPr lang="fr-FR" sz="1000" b="1" i="1" dirty="0">
                        <a:solidFill>
                          <a:srgbClr val="213343"/>
                        </a:solidFill>
                      </a:rPr>
                      <a:t>Flexibilité du travail </a:t>
                    </a:r>
                    <a:r>
                      <a:rPr lang="fr-FR" sz="1000" i="1" dirty="0">
                        <a:solidFill>
                          <a:srgbClr val="213343"/>
                        </a:solidFill>
                      </a:rPr>
                      <a:t>: Introduire ou étendre les politiques de télétravail, horaires flexibles, et autres options de travail pour répondre aux attentes modernes des employés.</a:t>
                    </a:r>
                  </a:p>
                  <a:p>
                    <a:pPr marL="285750" lvl="0" indent="-285750">
                      <a:buFont typeface="Wingdings" panose="05000000000000000000" pitchFamily="2" charset="2"/>
                      <a:buChar char="§"/>
                    </a:pPr>
                    <a:r>
                      <a:rPr lang="fr-FR" sz="1000" b="1" i="1" dirty="0">
                        <a:solidFill>
                          <a:srgbClr val="213343"/>
                        </a:solidFill>
                      </a:rPr>
                      <a:t>Renforcement du bien-être des employés </a:t>
                    </a:r>
                    <a:r>
                      <a:rPr lang="fr-FR" sz="1000" i="1" dirty="0">
                        <a:solidFill>
                          <a:srgbClr val="213343"/>
                        </a:solidFill>
                      </a:rPr>
                      <a:t>: Développer des programmes de bien-être (physique, mental, financier) pour améliorer la satisfaction et la productivité des employés.</a:t>
                    </a:r>
                  </a:p>
                </p:txBody>
              </p:sp>
            </p:grpSp>
            <p:sp>
              <p:nvSpPr>
                <p:cNvPr id="42" name="ZoneTexte 41">
                  <a:extLst>
                    <a:ext uri="{FF2B5EF4-FFF2-40B4-BE49-F238E27FC236}">
                      <a16:creationId xmlns:a16="http://schemas.microsoft.com/office/drawing/2014/main" id="{942A2259-C1FF-287D-F42B-619013E0846B}"/>
                    </a:ext>
                  </a:extLst>
                </p:cNvPr>
                <p:cNvSpPr txBox="1"/>
                <p:nvPr/>
              </p:nvSpPr>
              <p:spPr>
                <a:xfrm>
                  <a:off x="788394" y="1070548"/>
                  <a:ext cx="4707571" cy="27203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 algn="ctr">
                    <a:buFontTx/>
                    <a:buNone/>
                  </a:pPr>
                  <a:r>
                    <a:rPr lang="fr-029" sz="1200" b="1" dirty="0">
                      <a:solidFill>
                        <a:srgbClr val="213343"/>
                      </a:solidFill>
                    </a:rPr>
                    <a:t>FORCES – </a:t>
                  </a:r>
                  <a:r>
                    <a:rPr lang="fr-029" sz="1200" b="1" i="1" dirty="0">
                      <a:solidFill>
                        <a:srgbClr val="213343"/>
                      </a:solidFill>
                    </a:rPr>
                    <a:t>STRENGTHS</a:t>
                  </a:r>
                </a:p>
                <a:p>
                  <a:pPr marL="285750" lvl="0" indent="-285750">
                    <a:buFont typeface="Wingdings" panose="05000000000000000000" pitchFamily="2" charset="2"/>
                    <a:buChar char="§"/>
                  </a:pPr>
                  <a:r>
                    <a:rPr lang="fr-FR" sz="1000" b="1" i="1" dirty="0">
                      <a:solidFill>
                        <a:srgbClr val="213343"/>
                      </a:solidFill>
                    </a:rPr>
                    <a:t>Équipe RH compétente et expérimentée </a:t>
                  </a:r>
                  <a:r>
                    <a:rPr lang="fr-FR" sz="1000" i="1" dirty="0">
                      <a:solidFill>
                        <a:srgbClr val="213343"/>
                      </a:solidFill>
                    </a:rPr>
                    <a:t>: Les membres de l'équipe RH possèdent des compétences solides en gestion du personnel, recrutement, formation et développement, ce qui permet une gestion efficace des ressources humaines. </a:t>
                  </a:r>
                </a:p>
                <a:p>
                  <a:pPr marL="285750" lvl="0" indent="-285750">
                    <a:buFont typeface="Wingdings" panose="05000000000000000000" pitchFamily="2" charset="2"/>
                    <a:buChar char="§"/>
                  </a:pPr>
                  <a:r>
                    <a:rPr lang="fr-FR" sz="1000" b="1" i="1" dirty="0">
                      <a:solidFill>
                        <a:srgbClr val="213343"/>
                      </a:solidFill>
                    </a:rPr>
                    <a:t>Processus bien définis </a:t>
                  </a:r>
                  <a:r>
                    <a:rPr lang="fr-FR" sz="1000" i="1" dirty="0">
                      <a:solidFill>
                        <a:srgbClr val="213343"/>
                      </a:solidFill>
                    </a:rPr>
                    <a:t>: Existence de politiques et de procédures claires en matière de recrutement, d'intégration, de gestion des performances, et de développement des talents.</a:t>
                  </a:r>
                </a:p>
                <a:p>
                  <a:pPr marL="285750" lvl="0" indent="-285750">
                    <a:buFont typeface="Wingdings" panose="05000000000000000000" pitchFamily="2" charset="2"/>
                    <a:buChar char="§"/>
                  </a:pPr>
                  <a:r>
                    <a:rPr lang="fr-FR" sz="1000" b="1" i="1" dirty="0">
                      <a:solidFill>
                        <a:srgbClr val="213343"/>
                      </a:solidFill>
                    </a:rPr>
                    <a:t>Forte culture d'entreprise </a:t>
                  </a:r>
                  <a:r>
                    <a:rPr lang="fr-FR" sz="1000" i="1" dirty="0">
                      <a:solidFill>
                        <a:srgbClr val="213343"/>
                      </a:solidFill>
                    </a:rPr>
                    <a:t>: Une culture d'entreprise bien établie qui favorise l'engagement des employés, la fidélité et un environnement de travail positif.</a:t>
                  </a:r>
                </a:p>
                <a:p>
                  <a:pPr marL="285750" lvl="0" indent="-285750">
                    <a:buFont typeface="Wingdings" panose="05000000000000000000" pitchFamily="2" charset="2"/>
                    <a:buChar char="§"/>
                  </a:pPr>
                  <a:r>
                    <a:rPr lang="fr-FR" sz="1000" b="1" i="1" dirty="0">
                      <a:solidFill>
                        <a:srgbClr val="213343"/>
                      </a:solidFill>
                    </a:rPr>
                    <a:t>Utilisation de technologies RH avancées </a:t>
                  </a:r>
                  <a:r>
                    <a:rPr lang="fr-FR" sz="1000" i="1" dirty="0">
                      <a:solidFill>
                        <a:srgbClr val="213343"/>
                      </a:solidFill>
                    </a:rPr>
                    <a:t>: Mise en œuvre d'outils RH modernes (SIRH, logiciels de gestion des talents, etc.) pour automatiser les processus et améliorer l'efficacité.</a:t>
                  </a:r>
                </a:p>
                <a:p>
                  <a:pPr marL="285750" lvl="0" indent="-285750">
                    <a:buFont typeface="Wingdings" panose="05000000000000000000" pitchFamily="2" charset="2"/>
                    <a:buChar char="§"/>
                  </a:pPr>
                  <a:r>
                    <a:rPr lang="fr-FR" sz="1000" b="1" i="1" dirty="0">
                      <a:solidFill>
                        <a:srgbClr val="213343"/>
                      </a:solidFill>
                    </a:rPr>
                    <a:t>Programme de formation et de développement </a:t>
                  </a:r>
                  <a:r>
                    <a:rPr lang="fr-FR" sz="1000" i="1" dirty="0">
                      <a:solidFill>
                        <a:srgbClr val="213343"/>
                      </a:solidFill>
                    </a:rPr>
                    <a:t>: Un programme robuste de formation continue et de développement professionnel qui soutient la croissance des employés.</a:t>
                  </a:r>
                  <a:endParaRPr lang="fr-029" sz="1000" i="1" dirty="0">
                    <a:solidFill>
                      <a:srgbClr val="213343"/>
                    </a:solidFill>
                  </a:endParaRPr>
                </a:p>
              </p:txBody>
            </p:sp>
          </p:grpSp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C0B49667-5DD1-114B-B27E-58092E6B63C2}"/>
                  </a:ext>
                </a:extLst>
              </p:cNvPr>
              <p:cNvSpPr txBox="1"/>
              <p:nvPr/>
            </p:nvSpPr>
            <p:spPr>
              <a:xfrm>
                <a:off x="6388037" y="3903551"/>
                <a:ext cx="4839802" cy="2882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buFontTx/>
                  <a:buNone/>
                </a:pPr>
                <a:r>
                  <a:rPr lang="fr-029" sz="1200" b="1" dirty="0">
                    <a:solidFill>
                      <a:srgbClr val="213343"/>
                    </a:solidFill>
                  </a:rPr>
                  <a:t>MENACES – </a:t>
                </a:r>
                <a:r>
                  <a:rPr lang="fr-029" sz="1200" b="1" i="1" dirty="0">
                    <a:solidFill>
                      <a:srgbClr val="213343"/>
                    </a:solidFill>
                  </a:rPr>
                  <a:t>THREATS</a:t>
                </a:r>
                <a:endParaRPr lang="fr-029" sz="1200" b="1" dirty="0">
                  <a:solidFill>
                    <a:srgbClr val="213343"/>
                  </a:solidFill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sz="1000" b="1" i="1" dirty="0">
                    <a:solidFill>
                      <a:srgbClr val="213343"/>
                    </a:solidFill>
                  </a:rPr>
                  <a:t>Concurrence pour les talents </a:t>
                </a:r>
                <a:r>
                  <a:rPr lang="fr-FR" sz="1000" i="1" dirty="0">
                    <a:solidFill>
                      <a:srgbClr val="213343"/>
                    </a:solidFill>
                  </a:rPr>
                  <a:t>: La concurrence croissante pour recruter les meilleurs talents, surtout dans les secteurs en forte demande, pourrait rendre le recrutement plus difficile.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sz="1000" b="1" i="1" dirty="0">
                    <a:solidFill>
                      <a:srgbClr val="213343"/>
                    </a:solidFill>
                  </a:rPr>
                  <a:t>Changements législatifs : </a:t>
                </a:r>
                <a:r>
                  <a:rPr lang="fr-FR" sz="1000" i="1" dirty="0">
                    <a:solidFill>
                      <a:srgbClr val="213343"/>
                    </a:solidFill>
                  </a:rPr>
                  <a:t>Les modifications dans les lois du travail ou les réglementations peuvent imposer des défis supplémentaires à l'équipe RH (comme le respect des nouvelles normes de travail).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sz="1000" b="1" i="1" dirty="0">
                    <a:solidFill>
                      <a:srgbClr val="213343"/>
                    </a:solidFill>
                  </a:rPr>
                  <a:t>Évolution rapide des compétences </a:t>
                </a:r>
                <a:r>
                  <a:rPr lang="fr-FR" sz="1000" i="1" dirty="0">
                    <a:solidFill>
                      <a:srgbClr val="213343"/>
                    </a:solidFill>
                  </a:rPr>
                  <a:t>: Les compétences demandées évoluent rapidement, ce qui pourrait créer des lacunes dans les compétences actuelles des employés si les formations ne sont pas mises à jour.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sz="1000" b="1" i="1" dirty="0">
                    <a:solidFill>
                      <a:srgbClr val="213343"/>
                    </a:solidFill>
                  </a:rPr>
                  <a:t>Turnover élevé </a:t>
                </a:r>
                <a:r>
                  <a:rPr lang="fr-FR" sz="1000" i="1" dirty="0">
                    <a:solidFill>
                      <a:srgbClr val="213343"/>
                    </a:solidFill>
                  </a:rPr>
                  <a:t>: Un taux de turnover élevé, particulièrement parmi les jeunes talents, pourrait entraîner une perte de compétences clés et augmenter les coûts de recrutement.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sz="1000" b="1" i="1" dirty="0">
                    <a:solidFill>
                      <a:srgbClr val="213343"/>
                    </a:solidFill>
                  </a:rPr>
                  <a:t>Impact de la pandémie et autres crises </a:t>
                </a:r>
                <a:r>
                  <a:rPr lang="fr-FR" sz="1000" i="1" dirty="0">
                    <a:solidFill>
                      <a:srgbClr val="213343"/>
                    </a:solidFill>
                  </a:rPr>
                  <a:t>: Les crises, telles que la pandémie de COVID-19, peuvent perturber les opérations RH, nécessitant des adaptations rapides et un soutien accru aux employés.</a:t>
                </a:r>
              </a:p>
            </p:txBody>
          </p:sp>
        </p:grpSp>
      </p:grp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0F4060D-3C54-944F-FA30-71B645F17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DAF3-D5BC-4C94-B1FE-D949B20303B6}" type="slidenum">
              <a:rPr lang="fr-029" smtClean="0"/>
              <a:t>1</a:t>
            </a:fld>
            <a:endParaRPr lang="fr-029" dirty="0"/>
          </a:p>
        </p:txBody>
      </p:sp>
    </p:spTree>
    <p:extLst>
      <p:ext uri="{BB962C8B-B14F-4D97-AF65-F5344CB8AC3E}">
        <p14:creationId xmlns:p14="http://schemas.microsoft.com/office/powerpoint/2010/main" val="28927894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570</Words>
  <Application>Microsoft Macintosh PowerPoint</Application>
  <PresentationFormat>Grand écran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Maureen PHIPPS</dc:creator>
  <cp:lastModifiedBy>Justine Gavriloff</cp:lastModifiedBy>
  <cp:revision>15</cp:revision>
  <dcterms:created xsi:type="dcterms:W3CDTF">2022-06-04T00:28:37Z</dcterms:created>
  <dcterms:modified xsi:type="dcterms:W3CDTF">2024-08-30T11:58:00Z</dcterms:modified>
</cp:coreProperties>
</file>